
<file path=[Content_Types].xml><?xml version="1.0" encoding="utf-8"?>
<Types xmlns="http://schemas.openxmlformats.org/package/2006/content-types">
  <Default Extension="bin" ContentType="application/vnd.openxmlformats-officedocument.oleObject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7" r:id="rId1"/>
  </p:sldMasterIdLst>
  <p:notesMasterIdLst>
    <p:notesMasterId r:id="rId13"/>
  </p:notesMasterIdLst>
  <p:sldIdLst>
    <p:sldId id="392" r:id="rId2"/>
    <p:sldId id="347" r:id="rId3"/>
    <p:sldId id="348" r:id="rId4"/>
    <p:sldId id="262" r:id="rId5"/>
    <p:sldId id="277" r:id="rId6"/>
    <p:sldId id="263" r:id="rId7"/>
    <p:sldId id="264" r:id="rId8"/>
    <p:sldId id="344" r:id="rId9"/>
    <p:sldId id="395" r:id="rId10"/>
    <p:sldId id="393" r:id="rId11"/>
    <p:sldId id="394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FF66"/>
    <a:srgbClr val="FFFF99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7"/>
    <p:restoredTop sz="81758" autoAdjust="0"/>
  </p:normalViewPr>
  <p:slideViewPr>
    <p:cSldViewPr>
      <p:cViewPr varScale="1">
        <p:scale>
          <a:sx n="106" d="100"/>
          <a:sy n="106" d="100"/>
        </p:scale>
        <p:origin x="1224" y="17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image" Target="../media/image2.wmf"/><Relationship Id="rId1" Type="http://schemas.openxmlformats.org/officeDocument/2006/relationships/image" Target="../media/image1.wmf"/><Relationship Id="rId5" Type="http://schemas.openxmlformats.org/officeDocument/2006/relationships/image" Target="../media/image5.wmf"/><Relationship Id="rId4" Type="http://schemas.openxmlformats.org/officeDocument/2006/relationships/image" Target="../media/image4.wmf"/></Relationships>
</file>

<file path=ppt/media/image1.wmf>
</file>

<file path=ppt/media/image2.wmf>
</file>

<file path=ppt/media/image3.wmf>
</file>

<file path=ppt/media/image4.wmf>
</file>

<file path=ppt/media/image5.wm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146EC39C-39F6-4DD1-9BCC-527882CF9522}" type="datetimeFigureOut">
              <a:rPr lang="zh-TW" altLang="en-US"/>
              <a:pPr>
                <a:defRPr/>
              </a:pPr>
              <a:t>2023/11/18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noProof="0"/>
              <a:t>按一下以編輯母片文字樣式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A236DDA1-4DD6-4E92-9997-46DA5EB96C2F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318761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備忘稿版面配置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C28CFFE-B71A-4199-AD50-F8A5E7A3AF0D}" type="slidenum">
              <a:rPr lang="zh-TW" altLang="en-US" smtClean="0"/>
              <a:pPr>
                <a:defRPr/>
              </a:pPr>
              <a:t>2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23" name="備忘稿版面配置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8016C20-6878-47AF-AEF6-9148895D8252}" type="slidenum">
              <a:rPr lang="zh-TW" altLang="en-US" smtClean="0"/>
              <a:pPr>
                <a:defRPr/>
              </a:pPr>
              <a:t>4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747" name="備忘稿版面配置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899CBA4-09AD-411D-91BF-C660B59E70BE}" type="slidenum">
              <a:rPr lang="zh-TW" altLang="en-US" smtClean="0"/>
              <a:pPr>
                <a:defRPr/>
              </a:pPr>
              <a:t>6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771" name="備忘稿版面配置區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91E8208-4096-428C-807B-E721DE4D35E0}" type="slidenum">
              <a:rPr lang="zh-TW" altLang="en-US" smtClean="0"/>
              <a:pPr>
                <a:defRPr/>
              </a:pPr>
              <a:t>7</a:t>
            </a:fld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A06CC3-3567-FF4F-B0D2-5CDA3BCB8E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6C92C0B-6A1C-A544-A922-F39D4ED669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541956A-DFEB-2945-9C6C-00AEF8458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7BB550-C5EB-467C-B16B-9F3E3F6CE445}" type="datetime1">
              <a:rPr lang="zh-TW" altLang="en-US" smtClean="0"/>
              <a:pPr>
                <a:defRPr/>
              </a:pPr>
              <a:t>2023/11/18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42B2DCA-161C-9D47-8D66-412B924D4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F6E3C98-BC72-BA4B-8399-073895507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013151C-7403-4748-9F6F-DB5592FFDC9A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1494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B83B5A-065D-C642-A4FA-DF67D414C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B6D733F-5F94-214C-B29B-CFBDD81161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230EC3A-7AB4-8441-9381-4C5DE31F0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F26738D-37F6-437F-84B4-8E47BB8949F7}" type="datetime1">
              <a:rPr lang="zh-TW" altLang="en-US" smtClean="0"/>
              <a:pPr>
                <a:defRPr/>
              </a:pPr>
              <a:t>2023/11/18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9F6C24B-C35C-DC48-9D47-EAAAEC2A2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6B9FBA-9C2C-544F-BAA6-24BD9497F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D57DC0-F81F-45E5-93A0-ABB84E8B4842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8792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32FEA872-8E7A-094F-964F-738CE2EDC5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80EBC36-F2C9-3147-8DEC-CB8FB254D1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4CBA981-E87D-7044-8B8C-AACA78F1D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90FADD6-04A5-46D0-9D31-2E16960559F3}" type="datetime1">
              <a:rPr lang="zh-TW" altLang="en-US" smtClean="0"/>
              <a:pPr>
                <a:defRPr/>
              </a:pPr>
              <a:t>2023/11/18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7096586-4C0A-A241-829D-73A75CE42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8289F7B-4C09-0B4B-B386-F1007FC91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D790EF2-80DE-4341-BE4A-2E108358BC3C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9340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A35A31-EFA0-2D47-B230-F527015B8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069894C-F9E1-A440-B6F3-CC69DE1D73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435AD35-AE8A-B74B-A0C0-750C6F3FE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2023/11/18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00AE372-8CE9-5C48-A6F2-BA0739F11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5432AB7-B252-D84F-B32E-FB5B46EFB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5227182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F48282-992D-CA46-B6E0-E76851D86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41DFDFE-0351-8040-974C-39A9F377D6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E87D083-F6B1-3D4A-9DFD-537CD5EB4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2023/11/18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EB22D36-A250-7D4C-9FAD-BC85D91CF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8F6E55B-77E3-C948-8E56-C6C463703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368835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3C0FC2-FFF3-544B-865F-18D2FE95F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3A7EB73-7F12-C14F-A0CD-578B439C2F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9F6195B-F2FF-4649-9CD0-BF06BC12B7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45C8D72-1FEB-474C-A892-E565E11A0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2023/11/18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76C58DD-D4F9-9C4E-8CCC-63E50AF48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80C5346-373D-444A-998F-563CA24A9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1583013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7097B6-D9C6-0C48-97DD-15F296161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1772DEA-D669-9247-8461-84AC71EBD8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55047B9-C772-6647-A023-DDC92C8251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82EC2AD-0DDE-FA45-9D9B-B07B2D42A1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A5D6DEB-FA77-2C4F-B3B7-AE4F481F6B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3FFC52F-268D-AC4E-A1AF-87B265A6E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2023/11/18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F6BD6B6D-FD76-7544-A63A-E334AE483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C468DF8E-519D-8344-AB18-C28BBE00A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9688923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EB755CB-86BF-9444-BA29-468EAD188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6B634B9-62A9-C34C-8064-650F7285D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4C92B19-C2F4-42F3-B2D6-B1A5DB3CA940}" type="datetime1">
              <a:rPr lang="zh-TW" altLang="en-US" smtClean="0"/>
              <a:pPr>
                <a:defRPr/>
              </a:pPr>
              <a:t>2023/11/18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068F8D1-C81B-9845-8E7B-11BA1BAF5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736242B-93D9-3E49-AA7A-578F0468C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243EEB7-36CA-4E29-B24C-0D105044CEB5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5846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ABF84814-D5D3-CD47-8B9E-1C611C5A5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8CD9F49-CE9C-40E8-84B4-5E8E49DAC691}" type="datetime1">
              <a:rPr lang="zh-TW" altLang="en-US" smtClean="0"/>
              <a:pPr>
                <a:defRPr/>
              </a:pPr>
              <a:t>2023/11/18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CFA81C1-76B5-6D4B-9988-DF66E2D91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540AA9F-7262-8146-9C34-066F1890D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A2A2D3-635D-479E-907F-B6AC56AEFA06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6980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CC8B03-0D1C-A546-9E85-ECBE45648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15B1753-7103-CF43-B8E6-8097546FD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5B9F21A-E199-F541-97F2-31C2C85214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CA4B6BC-2C43-FC47-985B-93DA1842E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2023/11/18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4EC7BC9-A8C6-D547-9F37-24B124124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6C2567E-438D-6340-A648-B33ACB088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025648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C44E27-65A1-CA45-B82E-DF19F0003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8A277BA-F475-9A48-9F89-8DB1B39787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175EF9E-5732-6547-92B6-222BAE9DEC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C93EF0D-2CA7-4242-AAB3-30E581E8D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2023/11/18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DF2D643-66ED-524A-8E43-2163DB4D4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8C8E4D5-7055-F84E-9CE5-D3FD3576B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8653667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0217D38-6A07-A748-84C5-E62C0E7B4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DB4D5FA-CD59-6B46-B56E-C0BAC9DFB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AE81EFD-E2DC-3F4E-AD18-46DE3A1A09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2023/11/18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7E73134-97B0-8542-B244-35897991D3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D3244C0-F5F7-784A-8809-C4353EE559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4398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  <p:sldLayoutId id="2147483869" r:id="rId2"/>
    <p:sldLayoutId id="2147483870" r:id="rId3"/>
    <p:sldLayoutId id="2147483871" r:id="rId4"/>
    <p:sldLayoutId id="2147483872" r:id="rId5"/>
    <p:sldLayoutId id="2147483873" r:id="rId6"/>
    <p:sldLayoutId id="2147483874" r:id="rId7"/>
    <p:sldLayoutId id="2147483875" r:id="rId8"/>
    <p:sldLayoutId id="2147483876" r:id="rId9"/>
    <p:sldLayoutId id="2147483877" r:id="rId10"/>
    <p:sldLayoutId id="2147483878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5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11" Type="http://schemas.openxmlformats.org/officeDocument/2006/relationships/oleObject" Target="../embeddings/oleObject5.bin"/><Relationship Id="rId5" Type="http://schemas.openxmlformats.org/officeDocument/2006/relationships/oleObject" Target="../embeddings/oleObject2.bin"/><Relationship Id="rId10" Type="http://schemas.openxmlformats.org/officeDocument/2006/relationships/image" Target="../media/image4.wmf"/><Relationship Id="rId4" Type="http://schemas.openxmlformats.org/officeDocument/2006/relationships/image" Target="../media/image1.wmf"/><Relationship Id="rId9" Type="http://schemas.openxmlformats.org/officeDocument/2006/relationships/oleObject" Target="../embeddings/oleObject4.bin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sz="4400" b="0" dirty="0"/>
              <a:t>Topic </a:t>
            </a:r>
            <a:r>
              <a:rPr lang="en-US" altLang="zh-TW" sz="4400" dirty="0"/>
              <a:t>9</a:t>
            </a:r>
            <a:r>
              <a:rPr lang="en-US" altLang="zh-TW" sz="4400" b="0" dirty="0"/>
              <a:t>: Pointer to pointer</a:t>
            </a:r>
            <a:endParaRPr lang="zh-TW" altLang="en-US" dirty="0"/>
          </a:p>
        </p:txBody>
      </p:sp>
      <p:sp>
        <p:nvSpPr>
          <p:cNvPr id="6" name="副標題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9702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076E8CA-E061-4242-B2FD-3CAE6C5DA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153A297-0ACD-DB41-ADB5-C910BDC1C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3704101-D6F9-8F4D-9BDC-D6BB8CE9E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10</a:t>
            </a:fld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4330CB1-47B8-3E4C-B846-C9FAB004A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871" y="356673"/>
            <a:ext cx="5344081" cy="625648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A59EC133-A5C3-E349-BDE1-16460E0FD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7737" y="356674"/>
            <a:ext cx="6118328" cy="625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114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C4AAB4-D319-6D4B-808A-372EDF70E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F5F628-3257-5647-AF76-51FF6DAED1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367D5B5-6DF1-C147-86A3-4A779F7B2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11</a:t>
            </a:fld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FC8CC66E-5BF0-714F-9AFB-33E7B4467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675" y="227044"/>
            <a:ext cx="4968552" cy="6403911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EDA73373-D680-9147-AE65-C2B4AF532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334" y="1390229"/>
            <a:ext cx="5069466" cy="147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469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/>
          </p:cNvSpPr>
          <p:nvPr>
            <p:ph type="title"/>
          </p:nvPr>
        </p:nvSpPr>
        <p:spPr bwMode="auto"/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pPr eaLnBrk="1" hangingPunct="1">
              <a:defRPr/>
            </a:pPr>
            <a:r>
              <a:rPr lang="en-US" altLang="zh-TW" sz="3800" dirty="0">
                <a:latin typeface="+mn-lt"/>
              </a:rPr>
              <a:t>call by value                           call by address</a:t>
            </a:r>
            <a:endParaRPr lang="zh-TW" altLang="en-US" sz="3800" dirty="0">
              <a:latin typeface="+mn-lt"/>
            </a:endParaRPr>
          </a:p>
        </p:txBody>
      </p:sp>
      <p:sp>
        <p:nvSpPr>
          <p:cNvPr id="8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143DC50-6672-4ABD-A1F0-DF591DF2CA04}" type="slidenum">
              <a:rPr lang="zh-TW" altLang="en-US"/>
              <a:pPr>
                <a:defRPr/>
              </a:pPr>
              <a:t>2</a:t>
            </a:fld>
            <a:endParaRPr lang="zh-TW" altLang="en-US"/>
          </a:p>
        </p:txBody>
      </p:sp>
      <p:sp>
        <p:nvSpPr>
          <p:cNvPr id="21508" name="Text Box 4"/>
          <p:cNvSpPr txBox="1">
            <a:spLocks noChangeArrowheads="1"/>
          </p:cNvSpPr>
          <p:nvPr/>
        </p:nvSpPr>
        <p:spPr bwMode="auto">
          <a:xfrm>
            <a:off x="983433" y="1466875"/>
            <a:ext cx="4175944" cy="4770437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 main (void)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{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int a=10;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int b=20;</a:t>
            </a:r>
          </a:p>
          <a:p>
            <a:r>
              <a:rPr lang="en-US" altLang="zh-TW" dirty="0">
                <a:solidFill>
                  <a:srgbClr val="0000FF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swap </a:t>
            </a:r>
            <a:r>
              <a:rPr lang="en-US" altLang="zh-TW" dirty="0">
                <a:solidFill>
                  <a:schemeClr val="accent2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(</a:t>
            </a:r>
            <a:r>
              <a:rPr lang="en-US" altLang="zh-TW" dirty="0" err="1">
                <a:solidFill>
                  <a:schemeClr val="accent2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a,b</a:t>
            </a:r>
            <a:r>
              <a:rPr lang="en-US" altLang="zh-TW" dirty="0">
                <a:solidFill>
                  <a:schemeClr val="accent2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)</a:t>
            </a:r>
            <a:r>
              <a:rPr lang="en-US" altLang="zh-TW" dirty="0">
                <a:solidFill>
                  <a:srgbClr val="0000FF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;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printf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(“a=%d, b=%d”,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a,b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return 0;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}</a:t>
            </a:r>
          </a:p>
          <a:p>
            <a:endParaRPr lang="en-US" altLang="zh-TW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void swap (int aa, int bb)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{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int temp;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temp = aa;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aa = bb;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bb = temp;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}</a:t>
            </a:r>
          </a:p>
          <a:p>
            <a:endParaRPr lang="en-US" altLang="zh-TW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</p:txBody>
      </p:sp>
      <p:sp>
        <p:nvSpPr>
          <p:cNvPr id="21509" name="Text Box 5"/>
          <p:cNvSpPr txBox="1">
            <a:spLocks noChangeArrowheads="1"/>
          </p:cNvSpPr>
          <p:nvPr/>
        </p:nvSpPr>
        <p:spPr bwMode="auto">
          <a:xfrm>
            <a:off x="6383339" y="1457350"/>
            <a:ext cx="4609205" cy="4770437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main (void)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{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a=10;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b=20;</a:t>
            </a:r>
          </a:p>
          <a:p>
            <a:r>
              <a:rPr lang="en-US" altLang="zh-TW" dirty="0">
                <a:solidFill>
                  <a:srgbClr val="0000FF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swap </a:t>
            </a:r>
            <a:r>
              <a:rPr lang="en-US" altLang="zh-TW" dirty="0">
                <a:solidFill>
                  <a:schemeClr val="accent2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(&amp;a, &amp;b);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printf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(“a=%d, b=%d”,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a,b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);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return 0;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}</a:t>
            </a:r>
          </a:p>
          <a:p>
            <a:endParaRPr lang="en-US" altLang="zh-TW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void swap (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0000FF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*</a:t>
            </a:r>
            <a:r>
              <a:rPr lang="en-US" altLang="zh-TW" dirty="0" err="1">
                <a:solidFill>
                  <a:srgbClr val="0000FF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aa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,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0000FF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*bb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)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{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temp;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temp = *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aa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;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*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aa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= *bb;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*bb = temp;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}</a:t>
            </a:r>
          </a:p>
          <a:p>
            <a:endParaRPr lang="en-US" altLang="zh-TW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</p:txBody>
      </p:sp>
      <p:sp>
        <p:nvSpPr>
          <p:cNvPr id="21510" name="Text Box 6"/>
          <p:cNvSpPr txBox="1">
            <a:spLocks noChangeArrowheads="1"/>
          </p:cNvSpPr>
          <p:nvPr/>
        </p:nvSpPr>
        <p:spPr bwMode="auto">
          <a:xfrm>
            <a:off x="3342012" y="4689326"/>
            <a:ext cx="2375371" cy="843308"/>
          </a:xfrm>
          <a:prstGeom prst="rect">
            <a:avLst/>
          </a:prstGeom>
          <a:solidFill>
            <a:srgbClr val="FFFF99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  <a:spcBef>
                <a:spcPct val="50000"/>
              </a:spcBef>
            </a:pP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aa and bb are the copies of a and b</a:t>
            </a:r>
          </a:p>
          <a:p>
            <a:pPr>
              <a:lnSpc>
                <a:spcPct val="85000"/>
              </a:lnSpc>
              <a:spcBef>
                <a:spcPct val="50000"/>
              </a:spcBef>
            </a:pP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  <a:sym typeface="Wingdings" pitchFamily="2" charset="2"/>
              </a:rPr>
              <a:t>swap not work</a:t>
            </a:r>
            <a:endParaRPr lang="en-US" altLang="zh-TW" sz="1600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</p:txBody>
      </p:sp>
      <p:sp>
        <p:nvSpPr>
          <p:cNvPr id="21511" name="Text Box 8"/>
          <p:cNvSpPr txBox="1">
            <a:spLocks noChangeArrowheads="1"/>
          </p:cNvSpPr>
          <p:nvPr/>
        </p:nvSpPr>
        <p:spPr bwMode="auto">
          <a:xfrm>
            <a:off x="8725594" y="4590278"/>
            <a:ext cx="2266950" cy="1385888"/>
          </a:xfrm>
          <a:prstGeom prst="rect">
            <a:avLst/>
          </a:prstGeom>
          <a:solidFill>
            <a:srgbClr val="FFFF99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5000"/>
              </a:lnSpc>
              <a:spcBef>
                <a:spcPct val="50000"/>
              </a:spcBef>
            </a:pPr>
            <a:r>
              <a:rPr lang="en-US" altLang="zh-TW" sz="1600" dirty="0">
                <a:ea typeface="新細明體" pitchFamily="18" charset="-120"/>
              </a:rPr>
              <a:t>aa and bb point to the memory of a and b</a:t>
            </a:r>
          </a:p>
          <a:p>
            <a:pPr>
              <a:lnSpc>
                <a:spcPct val="85000"/>
              </a:lnSpc>
              <a:spcBef>
                <a:spcPct val="50000"/>
              </a:spcBef>
            </a:pPr>
            <a:r>
              <a:rPr lang="en-US" altLang="zh-TW" sz="1600" dirty="0">
                <a:ea typeface="新細明體" pitchFamily="18" charset="-120"/>
              </a:rPr>
              <a:t>*aa and *bb exchange the contents of a and b</a:t>
            </a:r>
          </a:p>
          <a:p>
            <a:pPr>
              <a:lnSpc>
                <a:spcPct val="85000"/>
              </a:lnSpc>
              <a:spcBef>
                <a:spcPct val="50000"/>
              </a:spcBef>
            </a:pPr>
            <a:r>
              <a:rPr lang="en-US" altLang="zh-TW" sz="1600" dirty="0">
                <a:ea typeface="新細明體" pitchFamily="18" charset="-120"/>
                <a:sym typeface="Wingdings" pitchFamily="2" charset="2"/>
              </a:rPr>
              <a:t>swap works</a:t>
            </a:r>
            <a:endParaRPr lang="en-US" altLang="zh-TW" sz="1600" dirty="0">
              <a:ea typeface="新細明體" pitchFamily="18" charset="-120"/>
            </a:endParaRPr>
          </a:p>
        </p:txBody>
      </p:sp>
      <p:sp>
        <p:nvSpPr>
          <p:cNvPr id="21512" name="Text Box 9"/>
          <p:cNvSpPr txBox="1">
            <a:spLocks noChangeArrowheads="1"/>
          </p:cNvSpPr>
          <p:nvPr/>
        </p:nvSpPr>
        <p:spPr bwMode="auto">
          <a:xfrm>
            <a:off x="8616950" y="1825650"/>
            <a:ext cx="1943100" cy="517525"/>
          </a:xfrm>
          <a:prstGeom prst="rect">
            <a:avLst/>
          </a:prstGeom>
          <a:solidFill>
            <a:srgbClr val="FFFF99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5000"/>
              </a:lnSpc>
              <a:spcBef>
                <a:spcPct val="50000"/>
              </a:spcBef>
            </a:pPr>
            <a:r>
              <a:rPr lang="en-US" altLang="zh-TW" sz="1600">
                <a:ea typeface="新細明體" pitchFamily="18" charset="-120"/>
              </a:rPr>
              <a:t>pass the </a:t>
            </a:r>
            <a:r>
              <a:rPr lang="en-US" altLang="zh-TW" sz="1600">
                <a:solidFill>
                  <a:schemeClr val="accent2"/>
                </a:solidFill>
                <a:ea typeface="新細明體" pitchFamily="18" charset="-120"/>
              </a:rPr>
              <a:t>container</a:t>
            </a:r>
            <a:r>
              <a:rPr lang="en-US" altLang="zh-TW" sz="1600">
                <a:ea typeface="新細明體" pitchFamily="18" charset="-120"/>
              </a:rPr>
              <a:t> of a and b to swap()</a:t>
            </a:r>
          </a:p>
        </p:txBody>
      </p:sp>
    </p:spTree>
    <p:extLst>
      <p:ext uri="{BB962C8B-B14F-4D97-AF65-F5344CB8AC3E}">
        <p14:creationId xmlns:p14="http://schemas.microsoft.com/office/powerpoint/2010/main" val="409924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000" dirty="0">
                <a:latin typeface="+mn-lt"/>
              </a:rPr>
              <a:t>Can allocate?</a:t>
            </a:r>
            <a:endParaRPr lang="zh-TW" altLang="en-US" sz="4000" dirty="0">
              <a:latin typeface="+mn-lt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3</a:t>
            </a:fld>
            <a:endParaRPr lang="zh-TW" altLang="en-US"/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3863752" y="1229896"/>
            <a:ext cx="4968552" cy="5262979"/>
          </a:xfrm>
          <a:prstGeom prst="rect">
            <a:avLst/>
          </a:prstGeom>
          <a:solidFill>
            <a:schemeClr val="bg1"/>
          </a:solidFill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#include &lt;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stdio.h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&gt;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#include &lt;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stdlib.h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&gt;</a:t>
            </a:r>
          </a:p>
          <a:p>
            <a:endParaRPr lang="en-US" altLang="zh-TW" sz="1600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void Allocate (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*p)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{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p = (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*)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malloc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(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sizeof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));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}</a:t>
            </a:r>
          </a:p>
          <a:p>
            <a:endParaRPr lang="en-US" altLang="zh-TW" sz="1600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main (void)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{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*p;</a:t>
            </a:r>
          </a:p>
          <a:p>
            <a:endParaRPr lang="en-US" altLang="zh-TW" sz="1600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p = NULL;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Allocate(p);</a:t>
            </a:r>
          </a:p>
          <a:p>
            <a:endParaRPr lang="en-US" altLang="zh-TW" sz="1600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if (p == NULL)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printf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("allocate NOT OK\n");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else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printf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("allocate OK\n");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return 0;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14848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/>
          </p:cNvSpPr>
          <p:nvPr>
            <p:ph type="title"/>
          </p:nvPr>
        </p:nvSpPr>
        <p:spPr bwMode="auto"/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pPr eaLnBrk="1" hangingPunct="1">
              <a:defRPr/>
            </a:pPr>
            <a:r>
              <a:rPr lang="en-US" altLang="zh-TW" dirty="0">
                <a:latin typeface="+mn-lt"/>
              </a:rPr>
              <a:t>Pointer to pointer **p</a:t>
            </a:r>
            <a:endParaRPr lang="zh-TW" altLang="en-US" dirty="0">
              <a:latin typeface="+mn-lt"/>
            </a:endParaRPr>
          </a:p>
        </p:txBody>
      </p:sp>
      <p:sp>
        <p:nvSpPr>
          <p:cNvPr id="16388" name="Rectangle 3"/>
          <p:cNvSpPr>
            <a:spLocks noGrp="1"/>
          </p:cNvSpPr>
          <p:nvPr>
            <p:ph idx="1"/>
          </p:nvPr>
        </p:nvSpPr>
        <p:spPr>
          <a:xfrm>
            <a:off x="767408" y="1399067"/>
            <a:ext cx="9383713" cy="1008062"/>
          </a:xfrm>
        </p:spPr>
        <p:txBody>
          <a:bodyPr/>
          <a:lstStyle/>
          <a:p>
            <a:pPr eaLnBrk="1" hangingPunct="1"/>
            <a:r>
              <a:rPr lang="en-US" altLang="zh-TW" dirty="0"/>
              <a:t>Common use to redirect a pointer to another space</a:t>
            </a:r>
          </a:p>
          <a:p>
            <a:pPr lvl="1" eaLnBrk="1" hangingPunct="1"/>
            <a:endParaRPr lang="en-US" altLang="zh-TW" dirty="0"/>
          </a:p>
          <a:p>
            <a:pPr lvl="1" eaLnBrk="1" hangingPunct="1"/>
            <a:endParaRPr lang="en-US" altLang="zh-TW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B5CF443-28BF-4E17-B4AE-59EC46EEFC8F}" type="slidenum">
              <a:rPr lang="zh-TW" altLang="en-US"/>
              <a:pPr>
                <a:defRPr/>
              </a:pPr>
              <a:t>4</a:t>
            </a:fld>
            <a:endParaRPr lang="zh-TW" altLang="en-US" dirty="0"/>
          </a:p>
        </p:txBody>
      </p:sp>
      <p:sp>
        <p:nvSpPr>
          <p:cNvPr id="17413" name="Text Box 4"/>
          <p:cNvSpPr txBox="1">
            <a:spLocks noChangeArrowheads="1"/>
          </p:cNvSpPr>
          <p:nvPr/>
        </p:nvSpPr>
        <p:spPr bwMode="auto">
          <a:xfrm>
            <a:off x="5844200" y="2060576"/>
            <a:ext cx="3237183" cy="2862322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0000FF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 </a:t>
            </a:r>
            <a:r>
              <a:rPr lang="en-US" altLang="zh-TW" dirty="0" err="1">
                <a:solidFill>
                  <a:srgbClr val="0000FF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change.c</a:t>
            </a:r>
            <a:endParaRPr lang="en-US" altLang="zh-TW" dirty="0">
              <a:solidFill>
                <a:srgbClr val="0000FF"/>
              </a:solidFill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endParaRPr lang="en-US" altLang="zh-TW" dirty="0">
              <a:solidFill>
                <a:srgbClr val="0000FF"/>
              </a:solidFill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en-US" altLang="zh-TW" dirty="0" err="1">
                <a:solidFill>
                  <a:srgbClr val="FF0000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dirty="0">
                <a:solidFill>
                  <a:srgbClr val="FF0000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b = 100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;</a:t>
            </a:r>
          </a:p>
          <a:p>
            <a:b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</a:b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void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changeP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dirty="0" err="1">
                <a:solidFill>
                  <a:srgbClr val="FF0000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b="1" dirty="0">
                <a:solidFill>
                  <a:srgbClr val="FF0000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**</a:t>
            </a:r>
            <a:r>
              <a:rPr lang="en-US" altLang="zh-TW" b="1" dirty="0" err="1">
                <a:solidFill>
                  <a:srgbClr val="FF0000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pp</a:t>
            </a:r>
            <a:r>
              <a:rPr lang="en-US" altLang="zh-TW" b="1" dirty="0">
                <a:solidFill>
                  <a:srgbClr val="FF0000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)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{</a:t>
            </a:r>
            <a:b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</a:b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*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pp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= &amp;b;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**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pp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= 1000;</a:t>
            </a:r>
            <a:b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</a:b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}</a:t>
            </a:r>
            <a:b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</a:br>
            <a:endParaRPr lang="en-US" altLang="zh-TW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</p:txBody>
      </p:sp>
      <p:sp>
        <p:nvSpPr>
          <p:cNvPr id="17414" name="Rectangle 6"/>
          <p:cNvSpPr>
            <a:spLocks noChangeArrowheads="1"/>
          </p:cNvSpPr>
          <p:nvPr/>
        </p:nvSpPr>
        <p:spPr bwMode="auto">
          <a:xfrm>
            <a:off x="958319" y="2073276"/>
            <a:ext cx="3810443" cy="341632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0000FF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 </a:t>
            </a:r>
            <a:r>
              <a:rPr lang="en-US" altLang="zh-TW" dirty="0" err="1">
                <a:solidFill>
                  <a:srgbClr val="0000FF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main.c</a:t>
            </a:r>
            <a:endParaRPr lang="en-US" altLang="zh-TW" dirty="0">
              <a:solidFill>
                <a:srgbClr val="0000FF"/>
              </a:solidFill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endParaRPr lang="en-US" altLang="zh-TW" dirty="0">
              <a:solidFill>
                <a:srgbClr val="0000FF"/>
              </a:solidFill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main (void)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{</a:t>
            </a:r>
            <a:b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</a:b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</a:t>
            </a:r>
            <a:r>
              <a:rPr lang="en-US" altLang="zh-TW" dirty="0" err="1">
                <a:solidFill>
                  <a:srgbClr val="FF0000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dirty="0">
                <a:solidFill>
                  <a:srgbClr val="FF0000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a = 10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;</a:t>
            </a:r>
            <a:b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</a:b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*p;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p = &amp;a;</a:t>
            </a:r>
            <a:b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</a:b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printf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(" *p=%d ", *p);</a:t>
            </a:r>
            <a:b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</a:br>
            <a:endParaRPr lang="en-US" altLang="zh-TW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changeP</a:t>
            </a:r>
            <a:r>
              <a:rPr lang="en-US" altLang="zh-TW" b="1" dirty="0">
                <a:solidFill>
                  <a:srgbClr val="FF0000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(&amp;p)</a:t>
            </a:r>
            <a:r>
              <a:rPr lang="en-US" altLang="zh-TW" dirty="0">
                <a:solidFill>
                  <a:srgbClr val="FF0000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;</a:t>
            </a:r>
            <a:b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</a:b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printf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(" *p=%d ", *p);</a:t>
            </a:r>
            <a:b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</a:b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7415" name="Text Box 6"/>
          <p:cNvSpPr txBox="1">
            <a:spLocks noChangeArrowheads="1"/>
          </p:cNvSpPr>
          <p:nvPr/>
        </p:nvSpPr>
        <p:spPr bwMode="auto">
          <a:xfrm>
            <a:off x="3956006" y="4431396"/>
            <a:ext cx="1368425" cy="301625"/>
          </a:xfrm>
          <a:prstGeom prst="rect">
            <a:avLst/>
          </a:prstGeom>
          <a:solidFill>
            <a:srgbClr val="FFFF99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5000"/>
              </a:lnSpc>
              <a:spcBef>
                <a:spcPct val="50000"/>
              </a:spcBef>
            </a:pPr>
            <a:r>
              <a:rPr lang="en-US" altLang="zh-TW" sz="1600">
                <a:ea typeface="新細明體" pitchFamily="18" charset="-120"/>
              </a:rPr>
              <a:t>variable of </a:t>
            </a:r>
            <a:r>
              <a:rPr lang="en-US" altLang="zh-TW" sz="1600" b="1">
                <a:ea typeface="新細明體" pitchFamily="18" charset="-120"/>
              </a:rPr>
              <a:t>a</a:t>
            </a:r>
          </a:p>
        </p:txBody>
      </p:sp>
      <p:sp>
        <p:nvSpPr>
          <p:cNvPr id="17416" name="Text Box 6"/>
          <p:cNvSpPr txBox="1">
            <a:spLocks noChangeArrowheads="1"/>
          </p:cNvSpPr>
          <p:nvPr/>
        </p:nvSpPr>
        <p:spPr bwMode="auto">
          <a:xfrm>
            <a:off x="3956005" y="5231955"/>
            <a:ext cx="1368425" cy="301625"/>
          </a:xfrm>
          <a:prstGeom prst="rect">
            <a:avLst/>
          </a:prstGeom>
          <a:solidFill>
            <a:srgbClr val="FFFF99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5000"/>
              </a:lnSpc>
              <a:spcBef>
                <a:spcPct val="50000"/>
              </a:spcBef>
            </a:pPr>
            <a:r>
              <a:rPr lang="en-US" altLang="zh-TW" sz="1600">
                <a:ea typeface="新細明體" pitchFamily="18" charset="-120"/>
              </a:rPr>
              <a:t>variable of </a:t>
            </a:r>
            <a:r>
              <a:rPr lang="en-US" altLang="zh-TW" sz="1600" b="1">
                <a:ea typeface="新細明體" pitchFamily="18" charset="-120"/>
              </a:rPr>
              <a:t>b</a:t>
            </a:r>
          </a:p>
        </p:txBody>
      </p:sp>
      <p:grpSp>
        <p:nvGrpSpPr>
          <p:cNvPr id="2" name="群組 25"/>
          <p:cNvGrpSpPr>
            <a:grpSpLocks/>
          </p:cNvGrpSpPr>
          <p:nvPr/>
        </p:nvGrpSpPr>
        <p:grpSpPr bwMode="auto">
          <a:xfrm>
            <a:off x="5076826" y="5013325"/>
            <a:ext cx="5364163" cy="1844564"/>
            <a:chOff x="3552825" y="5013325"/>
            <a:chExt cx="5364629" cy="1844009"/>
          </a:xfrm>
        </p:grpSpPr>
        <p:sp>
          <p:nvSpPr>
            <p:cNvPr id="16395" name="Rectangle 5"/>
            <p:cNvSpPr>
              <a:spLocks noChangeArrowheads="1"/>
            </p:cNvSpPr>
            <p:nvPr/>
          </p:nvSpPr>
          <p:spPr bwMode="auto">
            <a:xfrm>
              <a:off x="4560888" y="5516563"/>
              <a:ext cx="3887787" cy="71913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TW" altLang="en-US">
                <a:ea typeface="新細明體" pitchFamily="18" charset="-120"/>
              </a:endParaRPr>
            </a:p>
          </p:txBody>
        </p:sp>
        <p:sp>
          <p:nvSpPr>
            <p:cNvPr id="16396" name="Rectangle 6"/>
            <p:cNvSpPr>
              <a:spLocks noChangeArrowheads="1"/>
            </p:cNvSpPr>
            <p:nvPr/>
          </p:nvSpPr>
          <p:spPr bwMode="auto">
            <a:xfrm>
              <a:off x="5076825" y="5516563"/>
              <a:ext cx="504825" cy="71913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zh-TW">
                  <a:ea typeface="新細明體" pitchFamily="18" charset="-120"/>
                </a:rPr>
                <a:t>p</a:t>
              </a:r>
              <a:endParaRPr lang="en-US" altLang="zh-TW" sz="1400">
                <a:ea typeface="新細明體" pitchFamily="18" charset="-120"/>
              </a:endParaRPr>
            </a:p>
          </p:txBody>
        </p:sp>
        <p:sp>
          <p:nvSpPr>
            <p:cNvPr id="16397" name="Rectangle 7"/>
            <p:cNvSpPr>
              <a:spLocks noChangeArrowheads="1"/>
            </p:cNvSpPr>
            <p:nvPr/>
          </p:nvSpPr>
          <p:spPr bwMode="auto">
            <a:xfrm>
              <a:off x="7727950" y="5516563"/>
              <a:ext cx="504825" cy="71913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zh-TW">
                  <a:ea typeface="新細明體" pitchFamily="18" charset="-120"/>
                </a:rPr>
                <a:t>a</a:t>
              </a:r>
            </a:p>
          </p:txBody>
        </p:sp>
        <p:sp>
          <p:nvSpPr>
            <p:cNvPr id="16398" name="Rectangle 8"/>
            <p:cNvSpPr>
              <a:spLocks noChangeArrowheads="1"/>
            </p:cNvSpPr>
            <p:nvPr/>
          </p:nvSpPr>
          <p:spPr bwMode="auto">
            <a:xfrm>
              <a:off x="5580063" y="5516563"/>
              <a:ext cx="504825" cy="71913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r>
                <a:rPr lang="en-US" altLang="zh-TW">
                  <a:ea typeface="新細明體" pitchFamily="18" charset="-120"/>
                </a:rPr>
                <a:t> pp</a:t>
              </a:r>
              <a:endParaRPr lang="zh-TW" altLang="en-US">
                <a:ea typeface="新細明體" pitchFamily="18" charset="-120"/>
              </a:endParaRPr>
            </a:p>
          </p:txBody>
        </p:sp>
        <p:sp>
          <p:nvSpPr>
            <p:cNvPr id="16399" name="Rectangle 9"/>
            <p:cNvSpPr>
              <a:spLocks noChangeArrowheads="1"/>
            </p:cNvSpPr>
            <p:nvPr/>
          </p:nvSpPr>
          <p:spPr bwMode="auto">
            <a:xfrm>
              <a:off x="6073775" y="5516563"/>
              <a:ext cx="504825" cy="71913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TW" altLang="en-US">
                <a:ea typeface="新細明體" pitchFamily="18" charset="-120"/>
              </a:endParaRPr>
            </a:p>
          </p:txBody>
        </p:sp>
        <p:sp>
          <p:nvSpPr>
            <p:cNvPr id="16400" name="Rectangle 10"/>
            <p:cNvSpPr>
              <a:spLocks noChangeArrowheads="1"/>
            </p:cNvSpPr>
            <p:nvPr/>
          </p:nvSpPr>
          <p:spPr bwMode="auto">
            <a:xfrm>
              <a:off x="6577013" y="5516563"/>
              <a:ext cx="504825" cy="71913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zh-TW">
                  <a:ea typeface="新細明體" pitchFamily="18" charset="-120"/>
                </a:rPr>
                <a:t>b</a:t>
              </a:r>
              <a:endParaRPr lang="zh-TW" altLang="en-US">
                <a:ea typeface="新細明體" pitchFamily="18" charset="-120"/>
              </a:endParaRPr>
            </a:p>
          </p:txBody>
        </p:sp>
        <p:cxnSp>
          <p:nvCxnSpPr>
            <p:cNvPr id="16401" name="AutoShape 11"/>
            <p:cNvCxnSpPr>
              <a:cxnSpLocks noChangeShapeType="1"/>
              <a:stCxn id="16396" idx="0"/>
              <a:endCxn id="16397" idx="0"/>
            </p:cNvCxnSpPr>
            <p:nvPr/>
          </p:nvCxnSpPr>
          <p:spPr bwMode="auto">
            <a:xfrm rot="5400000" flipV="1">
              <a:off x="6654007" y="4191794"/>
              <a:ext cx="1587" cy="2651125"/>
            </a:xfrm>
            <a:prstGeom prst="curvedConnector3">
              <a:avLst>
                <a:gd name="adj1" fmla="val -14400005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16" name="Rectangle 13"/>
            <p:cNvSpPr>
              <a:spLocks noChangeArrowheads="1"/>
            </p:cNvSpPr>
            <p:nvPr/>
          </p:nvSpPr>
          <p:spPr bwMode="auto">
            <a:xfrm>
              <a:off x="3552825" y="6260725"/>
              <a:ext cx="906542" cy="3364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kumimoji="0" lang="en-US" altLang="zh-TW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itchFamily="34" charset="0"/>
                  <a:ea typeface="新細明體" pitchFamily="18" charset="-120"/>
                </a:rPr>
                <a:t>address</a:t>
              </a:r>
              <a:endParaRPr kumimoji="0" lang="zh-TW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新細明體" pitchFamily="18" charset="-120"/>
              </a:endParaRPr>
            </a:p>
          </p:txBody>
        </p:sp>
        <p:sp>
          <p:nvSpPr>
            <p:cNvPr id="17" name="Rectangle 14"/>
            <p:cNvSpPr>
              <a:spLocks noChangeArrowheads="1"/>
            </p:cNvSpPr>
            <p:nvPr/>
          </p:nvSpPr>
          <p:spPr bwMode="auto">
            <a:xfrm>
              <a:off x="4418088" y="6301987"/>
              <a:ext cx="285775" cy="2745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kumimoji="0" lang="en-US" altLang="zh-TW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itchFamily="34" charset="0"/>
                  <a:ea typeface="新細明體" pitchFamily="18" charset="-120"/>
                </a:rPr>
                <a:t>A</a:t>
              </a:r>
              <a:endParaRPr kumimoji="0" lang="zh-TW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新細明體" pitchFamily="18" charset="-120"/>
              </a:endParaRPr>
            </a:p>
          </p:txBody>
        </p:sp>
        <p:sp>
          <p:nvSpPr>
            <p:cNvPr id="18" name="Rectangle 15"/>
            <p:cNvSpPr>
              <a:spLocks noChangeArrowheads="1"/>
            </p:cNvSpPr>
            <p:nvPr/>
          </p:nvSpPr>
          <p:spPr bwMode="auto">
            <a:xfrm>
              <a:off x="4849926" y="6301987"/>
              <a:ext cx="458827" cy="2745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kumimoji="0" lang="en-US" altLang="zh-TW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itchFamily="34" charset="0"/>
                  <a:ea typeface="新細明體" pitchFamily="18" charset="-120"/>
                </a:rPr>
                <a:t>A+4</a:t>
              </a:r>
              <a:endParaRPr kumimoji="0" lang="zh-TW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新細明體" pitchFamily="18" charset="-120"/>
              </a:endParaRPr>
            </a:p>
          </p:txBody>
        </p:sp>
        <p:sp>
          <p:nvSpPr>
            <p:cNvPr id="19" name="Rectangle 16"/>
            <p:cNvSpPr>
              <a:spLocks noChangeArrowheads="1"/>
            </p:cNvSpPr>
            <p:nvPr/>
          </p:nvSpPr>
          <p:spPr bwMode="auto">
            <a:xfrm>
              <a:off x="5337330" y="6301987"/>
              <a:ext cx="458828" cy="2745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kumimoji="0" lang="en-US" altLang="zh-TW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itchFamily="34" charset="0"/>
                  <a:ea typeface="新細明體" pitchFamily="18" charset="-120"/>
                </a:rPr>
                <a:t>A+8</a:t>
              </a:r>
              <a:endParaRPr kumimoji="0" lang="zh-TW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新細明體" pitchFamily="18" charset="-120"/>
              </a:endParaRPr>
            </a:p>
          </p:txBody>
        </p:sp>
        <p:sp>
          <p:nvSpPr>
            <p:cNvPr id="20" name="Rectangle 17"/>
            <p:cNvSpPr>
              <a:spLocks noChangeArrowheads="1"/>
            </p:cNvSpPr>
            <p:nvPr/>
          </p:nvSpPr>
          <p:spPr bwMode="auto">
            <a:xfrm>
              <a:off x="5831086" y="6301987"/>
              <a:ext cx="542972" cy="2745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kumimoji="0" lang="en-US" altLang="zh-TW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itchFamily="34" charset="0"/>
                  <a:ea typeface="新細明體" pitchFamily="18" charset="-120"/>
                </a:rPr>
                <a:t>A+12</a:t>
              </a:r>
              <a:endParaRPr kumimoji="0" lang="zh-TW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新細明體" pitchFamily="18" charset="-120"/>
              </a:endParaRPr>
            </a:p>
          </p:txBody>
        </p:sp>
        <p:sp>
          <p:nvSpPr>
            <p:cNvPr id="21" name="Rectangle 18"/>
            <p:cNvSpPr>
              <a:spLocks noChangeArrowheads="1"/>
            </p:cNvSpPr>
            <p:nvPr/>
          </p:nvSpPr>
          <p:spPr bwMode="auto">
            <a:xfrm>
              <a:off x="7452064" y="6321031"/>
              <a:ext cx="542972" cy="2745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kumimoji="0" lang="en-US" altLang="zh-TW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itchFamily="34" charset="0"/>
                  <a:ea typeface="新細明體" pitchFamily="18" charset="-120"/>
                </a:rPr>
                <a:t>A+32</a:t>
              </a:r>
              <a:endParaRPr kumimoji="0" lang="zh-TW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新細明體" pitchFamily="18" charset="-120"/>
              </a:endParaRPr>
            </a:p>
          </p:txBody>
        </p:sp>
        <p:sp>
          <p:nvSpPr>
            <p:cNvPr id="16408" name="Rectangle 20"/>
            <p:cNvSpPr>
              <a:spLocks noChangeArrowheads="1"/>
            </p:cNvSpPr>
            <p:nvPr/>
          </p:nvSpPr>
          <p:spPr bwMode="auto">
            <a:xfrm>
              <a:off x="7424738" y="5013325"/>
              <a:ext cx="149271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kumimoji="0" lang="en-US" altLang="zh-TW">
                  <a:ea typeface="新細明體" pitchFamily="18" charset="-120"/>
                </a:rPr>
                <a:t>p = &amp;a = </a:t>
              </a:r>
              <a:r>
                <a:rPr kumimoji="0" lang="en-US" altLang="zh-TW" b="1">
                  <a:ea typeface="新細明體" pitchFamily="18" charset="-120"/>
                </a:rPr>
                <a:t>*pp</a:t>
              </a:r>
              <a:endParaRPr kumimoji="0" lang="zh-TW" altLang="en-US" b="1">
                <a:ea typeface="新細明體" pitchFamily="18" charset="-120"/>
              </a:endParaRPr>
            </a:p>
          </p:txBody>
        </p:sp>
        <p:cxnSp>
          <p:nvCxnSpPr>
            <p:cNvPr id="16409" name="AutoShape 11"/>
            <p:cNvCxnSpPr>
              <a:cxnSpLocks noChangeShapeType="1"/>
            </p:cNvCxnSpPr>
            <p:nvPr/>
          </p:nvCxnSpPr>
          <p:spPr bwMode="auto">
            <a:xfrm rot="10800000" flipV="1">
              <a:off x="5292725" y="5961063"/>
              <a:ext cx="538163" cy="142875"/>
            </a:xfrm>
            <a:prstGeom prst="curvedConnector4">
              <a:avLst>
                <a:gd name="adj1" fmla="val -227"/>
                <a:gd name="adj2" fmla="val 479694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16410" name="Rectangle 14"/>
            <p:cNvSpPr>
              <a:spLocks noChangeArrowheads="1"/>
            </p:cNvSpPr>
            <p:nvPr/>
          </p:nvSpPr>
          <p:spPr bwMode="auto">
            <a:xfrm>
              <a:off x="5653088" y="6488113"/>
              <a:ext cx="960602" cy="369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kumimoji="0" lang="en-US" altLang="zh-TW" b="1" dirty="0">
                  <a:ea typeface="新細明體" pitchFamily="18" charset="-120"/>
                </a:rPr>
                <a:t>*pp = p</a:t>
              </a:r>
              <a:endParaRPr kumimoji="0" lang="zh-TW" altLang="en-US" b="1" dirty="0">
                <a:ea typeface="新細明體" pitchFamily="18" charset="-120"/>
              </a:endParaRPr>
            </a:p>
          </p:txBody>
        </p:sp>
      </p:grpSp>
      <p:sp>
        <p:nvSpPr>
          <p:cNvPr id="17433" name="Text Box 6"/>
          <p:cNvSpPr txBox="1">
            <a:spLocks noChangeArrowheads="1"/>
          </p:cNvSpPr>
          <p:nvPr/>
        </p:nvSpPr>
        <p:spPr bwMode="auto">
          <a:xfrm>
            <a:off x="8525715" y="1921820"/>
            <a:ext cx="3481918" cy="1055354"/>
          </a:xfrm>
          <a:prstGeom prst="rect">
            <a:avLst/>
          </a:prstGeom>
          <a:solidFill>
            <a:srgbClr val="FFFF99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  <a:spcBef>
                <a:spcPct val="50000"/>
              </a:spcBef>
            </a:pPr>
            <a:r>
              <a:rPr lang="en-US" altLang="zh-TW" sz="1600" dirty="0">
                <a:ea typeface="新細明體" pitchFamily="18" charset="-120"/>
                <a:cs typeface="Arial" charset="0"/>
              </a:rPr>
              <a:t>Direct to a reference  </a:t>
            </a:r>
            <a:r>
              <a:rPr lang="en-US" altLang="zh-TW" sz="1600" dirty="0">
                <a:ea typeface="新細明體" pitchFamily="18" charset="-120"/>
                <a:cs typeface="Arial" charset="0"/>
                <a:sym typeface="Wingdings" pitchFamily="2" charset="2"/>
              </a:rPr>
              <a:t> use one </a:t>
            </a:r>
            <a:r>
              <a:rPr lang="en-US" altLang="zh-TW" sz="2400" dirty="0">
                <a:ea typeface="新細明體" pitchFamily="18" charset="-120"/>
                <a:cs typeface="Arial" charset="0"/>
                <a:sym typeface="Wingdings" pitchFamily="2" charset="2"/>
              </a:rPr>
              <a:t>*</a:t>
            </a:r>
          </a:p>
          <a:p>
            <a:pPr>
              <a:lnSpc>
                <a:spcPct val="85000"/>
              </a:lnSpc>
              <a:spcBef>
                <a:spcPct val="50000"/>
              </a:spcBef>
            </a:pPr>
            <a:r>
              <a:rPr lang="en-US" altLang="zh-TW" sz="1600" dirty="0">
                <a:ea typeface="新細明體" pitchFamily="18" charset="-120"/>
                <a:cs typeface="Arial" charset="0"/>
                <a:sym typeface="Wingdings" pitchFamily="2" charset="2"/>
              </a:rPr>
              <a:t>The type in the reference is a pointer  use another </a:t>
            </a:r>
            <a:r>
              <a:rPr lang="en-US" altLang="zh-TW" sz="2400" dirty="0">
                <a:ea typeface="新細明體" pitchFamily="18" charset="-120"/>
                <a:cs typeface="Arial" charset="0"/>
                <a:sym typeface="Wingdings" pitchFamily="2" charset="2"/>
              </a:rPr>
              <a:t>*</a:t>
            </a:r>
            <a:endParaRPr lang="en-US" altLang="zh-TW" sz="2400" dirty="0">
              <a:ea typeface="新細明體" pitchFamily="18" charset="-120"/>
              <a:cs typeface="Arial" charset="0"/>
            </a:endParaRPr>
          </a:p>
        </p:txBody>
      </p:sp>
      <p:sp>
        <p:nvSpPr>
          <p:cNvPr id="27" name="Rectangle 17"/>
          <p:cNvSpPr>
            <a:spLocks noChangeArrowheads="1"/>
          </p:cNvSpPr>
          <p:nvPr/>
        </p:nvSpPr>
        <p:spPr bwMode="auto">
          <a:xfrm>
            <a:off x="7968209" y="6250707"/>
            <a:ext cx="546945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kumimoji="0" lang="en-US" altLang="zh-TW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新細明體" pitchFamily="18" charset="-120"/>
              </a:rPr>
              <a:t>A+16</a:t>
            </a:r>
            <a:endParaRPr kumimoji="0" lang="zh-TW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rial" pitchFamily="34" charset="0"/>
              <a:ea typeface="新細明體" pitchFamily="18" charset="-12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5</a:t>
            </a:fld>
            <a:endParaRPr lang="zh-TW" altLang="en-US"/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551388" y="1025549"/>
            <a:ext cx="5358732" cy="30469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=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AddStudent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(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, 20, 40);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=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AddStudent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(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, 52, 100);</a:t>
            </a:r>
          </a:p>
          <a:p>
            <a:endParaRPr lang="en-US" altLang="zh-TW" sz="1600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= head;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while (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!= NULL)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{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printf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("ID: %d with score: %d \n",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       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-&gt;ID,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-&gt;score);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=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-&gt; next;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}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return 0;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551388" y="4163129"/>
            <a:ext cx="5358732" cy="23083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tReg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*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AddStudent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(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tReg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*p,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ID,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score)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{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p-&gt;next = (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tReg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*)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malloc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(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sizeof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tReg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));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p-&gt;next-&gt;ID = ID;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p-&gt;next-&gt;score = score;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p-&gt;next-&gt;next = NULL;</a:t>
            </a:r>
          </a:p>
          <a:p>
            <a:endParaRPr lang="en-US" altLang="zh-TW" sz="1600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return (p-&gt;next);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281879" y="1025549"/>
            <a:ext cx="5502743" cy="30469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AddStudent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(</a:t>
            </a:r>
            <a:r>
              <a:rPr lang="en-US" altLang="zh-TW" sz="1600" b="1" dirty="0">
                <a:solidFill>
                  <a:srgbClr val="FF0000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&amp;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, 20, 40);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AddStudent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(</a:t>
            </a:r>
            <a:r>
              <a:rPr lang="en-US" altLang="zh-TW" sz="1600" b="1" dirty="0">
                <a:solidFill>
                  <a:srgbClr val="FF0000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&amp;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, 52, 100);</a:t>
            </a:r>
          </a:p>
          <a:p>
            <a:endParaRPr lang="en-US" altLang="zh-TW" sz="1600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= head;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while (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!= NULL)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{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printf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("ID: %d with score: %d \n",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       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-&gt;ID,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-&gt;score);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=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-&gt; next;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}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return 0;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6281879" y="4163129"/>
            <a:ext cx="5502729" cy="23083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TW" sz="1600" dirty="0">
                <a:solidFill>
                  <a:srgbClr val="FF0000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void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*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AddStudent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(</a:t>
            </a:r>
            <a:r>
              <a:rPr lang="en-US" altLang="zh-TW" sz="1600" dirty="0" err="1">
                <a:solidFill>
                  <a:srgbClr val="FF0000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tReg</a:t>
            </a:r>
            <a:r>
              <a:rPr lang="en-US" altLang="zh-TW" sz="1600" dirty="0">
                <a:solidFill>
                  <a:srgbClr val="FF0000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600" b="1" dirty="0">
                <a:solidFill>
                  <a:srgbClr val="FF0000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**</a:t>
            </a:r>
            <a:r>
              <a:rPr lang="en-US" altLang="zh-TW" sz="1600" dirty="0">
                <a:solidFill>
                  <a:srgbClr val="FF0000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ID,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score)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{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(*p)-&gt;next = (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tReg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*) 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malloc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(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sizeof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1600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tReg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));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(*p)-&gt;next-&gt;ID = ID;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(*p)-&gt;next-&gt;score = score;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(*p)-&gt;next-&gt;next = NULL;</a:t>
            </a:r>
          </a:p>
          <a:p>
            <a:endParaRPr lang="en-US" altLang="zh-TW" sz="1600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en-US" altLang="zh-TW" sz="1600" b="1" dirty="0">
                <a:solidFill>
                  <a:srgbClr val="FF0000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*p = (*p)-&gt;next</a:t>
            </a:r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;</a:t>
            </a:r>
          </a:p>
          <a:p>
            <a:r>
              <a:rPr lang="en-US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3215681" y="6354142"/>
            <a:ext cx="1368425" cy="301625"/>
          </a:xfrm>
          <a:prstGeom prst="rect">
            <a:avLst/>
          </a:prstGeom>
          <a:solidFill>
            <a:srgbClr val="FFFF99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5000"/>
              </a:lnSpc>
              <a:spcBef>
                <a:spcPct val="50000"/>
              </a:spcBef>
            </a:pPr>
            <a:r>
              <a:rPr lang="en-US" altLang="zh-TW" sz="1600" dirty="0">
                <a:ea typeface="新細明體" pitchFamily="18" charset="-120"/>
              </a:rPr>
              <a:t>OLD fashion</a:t>
            </a:r>
            <a:endParaRPr lang="en-US" altLang="zh-TW" sz="1600" b="1" dirty="0">
              <a:ea typeface="新細明體" pitchFamily="18" charset="-120"/>
            </a:endParaRPr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563286" y="260899"/>
            <a:ext cx="10213227" cy="5673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  <a:spcBef>
                <a:spcPct val="50000"/>
              </a:spcBef>
            </a:pPr>
            <a:r>
              <a:rPr lang="en-US" altLang="zh-TW" sz="3600" dirty="0"/>
              <a:t>Pointer &amp; structure &amp; linked list  </a:t>
            </a:r>
            <a:r>
              <a:rPr lang="en-US" altLang="zh-TW" sz="3600" dirty="0">
                <a:solidFill>
                  <a:srgbClr val="FF0000"/>
                </a:solidFill>
              </a:rPr>
              <a:t>&amp;</a:t>
            </a:r>
            <a:r>
              <a:rPr lang="zh-TW" altLang="en-US" sz="3600" dirty="0">
                <a:solidFill>
                  <a:srgbClr val="FF0000"/>
                </a:solidFill>
              </a:rPr>
              <a:t> </a:t>
            </a:r>
            <a:r>
              <a:rPr lang="en-US" altLang="zh-TW" sz="3600" dirty="0">
                <a:solidFill>
                  <a:srgbClr val="FF0000"/>
                </a:solidFill>
              </a:rPr>
              <a:t>pointer to pointer</a:t>
            </a:r>
            <a:r>
              <a:rPr lang="en-US" altLang="zh-TW" sz="3600" dirty="0">
                <a:ea typeface="新細明體" pitchFamily="18" charset="-120"/>
              </a:rPr>
              <a:t> </a:t>
            </a:r>
          </a:p>
        </p:txBody>
      </p:sp>
      <p:sp>
        <p:nvSpPr>
          <p:cNvPr id="11" name="Text Box 6"/>
          <p:cNvSpPr txBox="1">
            <a:spLocks noChangeArrowheads="1"/>
          </p:cNvSpPr>
          <p:nvPr/>
        </p:nvSpPr>
        <p:spPr bwMode="auto">
          <a:xfrm>
            <a:off x="7896201" y="6367735"/>
            <a:ext cx="1368425" cy="301625"/>
          </a:xfrm>
          <a:prstGeom prst="rect">
            <a:avLst/>
          </a:prstGeom>
          <a:solidFill>
            <a:srgbClr val="FFFF99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5000"/>
              </a:lnSpc>
              <a:spcBef>
                <a:spcPct val="50000"/>
              </a:spcBef>
            </a:pPr>
            <a:r>
              <a:rPr lang="en-US" altLang="zh-TW" sz="1600" dirty="0">
                <a:ea typeface="新細明體" pitchFamily="18" charset="-120"/>
              </a:rPr>
              <a:t>NEW fashion</a:t>
            </a:r>
            <a:endParaRPr lang="en-US" altLang="zh-TW" sz="1600" b="1" dirty="0">
              <a:ea typeface="新細明體" pitchFamily="18" charset="-120"/>
            </a:endParaRPr>
          </a:p>
        </p:txBody>
      </p:sp>
      <p:cxnSp>
        <p:nvCxnSpPr>
          <p:cNvPr id="3" name="直線接點 2"/>
          <p:cNvCxnSpPr>
            <a:cxnSpLocks/>
          </p:cNvCxnSpPr>
          <p:nvPr/>
        </p:nvCxnSpPr>
        <p:spPr>
          <a:xfrm>
            <a:off x="6096000" y="1025549"/>
            <a:ext cx="0" cy="583245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/>
          </p:cNvSpPr>
          <p:nvPr>
            <p:ph type="title"/>
          </p:nvPr>
        </p:nvSpPr>
        <p:spPr bwMode="auto"/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pPr eaLnBrk="1" hangingPunct="1">
              <a:defRPr/>
            </a:pPr>
            <a:r>
              <a:rPr lang="en-US" altLang="zh-TW" sz="3700" dirty="0">
                <a:latin typeface="+mn-lt"/>
              </a:rPr>
              <a:t>A use case of pointer to pointer</a:t>
            </a:r>
            <a:endParaRPr lang="zh-TW" altLang="en-US" sz="3700" dirty="0">
              <a:latin typeface="+mn-lt"/>
            </a:endParaRPr>
          </a:p>
        </p:txBody>
      </p:sp>
      <p:sp>
        <p:nvSpPr>
          <p:cNvPr id="17412" name="Rectangl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zh-TW" dirty="0"/>
              <a:t>In an embedded system</a:t>
            </a:r>
          </a:p>
          <a:p>
            <a:pPr lvl="1" eaLnBrk="1" hangingPunct="1"/>
            <a:r>
              <a:rPr lang="en-US" altLang="zh-TW" dirty="0"/>
              <a:t>Most system resources are predefined</a:t>
            </a:r>
          </a:p>
          <a:p>
            <a:pPr lvl="1" eaLnBrk="1" hangingPunct="1"/>
            <a:r>
              <a:rPr lang="en-US" altLang="zh-TW" dirty="0"/>
              <a:t>To dynamic allocate memory is time-consuming</a:t>
            </a:r>
          </a:p>
          <a:p>
            <a:pPr eaLnBrk="1" hangingPunct="1"/>
            <a:r>
              <a:rPr lang="en-US" altLang="zh-TW" dirty="0"/>
              <a:t>Solution</a:t>
            </a:r>
          </a:p>
          <a:p>
            <a:pPr lvl="1" eaLnBrk="1" hangingPunct="1"/>
            <a:r>
              <a:rPr lang="en-US" altLang="zh-TW" dirty="0"/>
              <a:t>Take a pre-allocated space as a ring buffer</a:t>
            </a:r>
          </a:p>
          <a:p>
            <a:pPr lvl="1" eaLnBrk="1" hangingPunct="1"/>
            <a:r>
              <a:rPr lang="en-US" altLang="zh-TW" dirty="0"/>
              <a:t>Use pointer to pointer to return a pre-allocated space for a process</a:t>
            </a:r>
          </a:p>
          <a:p>
            <a:pPr lvl="1" eaLnBrk="1" hangingPunct="1"/>
            <a:endParaRPr lang="en-US" altLang="zh-TW" dirty="0"/>
          </a:p>
        </p:txBody>
      </p:sp>
      <p:sp>
        <p:nvSpPr>
          <p:cNvPr id="17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B67D63-4DEB-4456-B2E2-1B0A5F5F0384}" type="slidenum">
              <a:rPr lang="zh-TW" altLang="en-US"/>
              <a:pPr>
                <a:defRPr/>
              </a:pPr>
              <a:t>6</a:t>
            </a:fld>
            <a:endParaRPr lang="zh-TW" altLang="en-US"/>
          </a:p>
        </p:txBody>
      </p:sp>
      <p:sp>
        <p:nvSpPr>
          <p:cNvPr id="17413" name="Oval 4"/>
          <p:cNvSpPr>
            <a:spLocks noChangeArrowheads="1"/>
          </p:cNvSpPr>
          <p:nvPr/>
        </p:nvSpPr>
        <p:spPr bwMode="auto">
          <a:xfrm>
            <a:off x="5591175" y="4508500"/>
            <a:ext cx="2089150" cy="1657350"/>
          </a:xfrm>
          <a:prstGeom prst="ellipse">
            <a:avLst/>
          </a:prstGeom>
          <a:solidFill>
            <a:srgbClr val="FF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TW" altLang="en-US">
              <a:ea typeface="新細明體" pitchFamily="18" charset="-120"/>
            </a:endParaRPr>
          </a:p>
        </p:txBody>
      </p:sp>
      <p:sp>
        <p:nvSpPr>
          <p:cNvPr id="17414" name="Oval 5"/>
          <p:cNvSpPr>
            <a:spLocks noChangeArrowheads="1"/>
          </p:cNvSpPr>
          <p:nvPr/>
        </p:nvSpPr>
        <p:spPr bwMode="auto">
          <a:xfrm>
            <a:off x="5929314" y="4818064"/>
            <a:ext cx="1419225" cy="1019175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TW" altLang="en-US">
              <a:ea typeface="新細明體" pitchFamily="18" charset="-120"/>
            </a:endParaRPr>
          </a:p>
        </p:txBody>
      </p:sp>
      <p:sp>
        <p:nvSpPr>
          <p:cNvPr id="17415" name="Line 6"/>
          <p:cNvSpPr>
            <a:spLocks noChangeShapeType="1"/>
          </p:cNvSpPr>
          <p:nvPr/>
        </p:nvSpPr>
        <p:spPr bwMode="auto">
          <a:xfrm>
            <a:off x="6599238" y="58769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7416" name="Line 7"/>
          <p:cNvSpPr>
            <a:spLocks noChangeShapeType="1"/>
          </p:cNvSpPr>
          <p:nvPr/>
        </p:nvSpPr>
        <p:spPr bwMode="auto">
          <a:xfrm>
            <a:off x="7032626" y="5732463"/>
            <a:ext cx="142875" cy="3603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7417" name="Line 8"/>
          <p:cNvSpPr>
            <a:spLocks noChangeShapeType="1"/>
          </p:cNvSpPr>
          <p:nvPr/>
        </p:nvSpPr>
        <p:spPr bwMode="auto">
          <a:xfrm>
            <a:off x="7319963" y="5516563"/>
            <a:ext cx="21590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7418" name="Line 9"/>
          <p:cNvSpPr>
            <a:spLocks noChangeShapeType="1"/>
          </p:cNvSpPr>
          <p:nvPr/>
        </p:nvSpPr>
        <p:spPr bwMode="auto">
          <a:xfrm flipH="1">
            <a:off x="6024564" y="5732464"/>
            <a:ext cx="142875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7419" name="Line 10"/>
          <p:cNvSpPr>
            <a:spLocks noChangeShapeType="1"/>
          </p:cNvSpPr>
          <p:nvPr/>
        </p:nvSpPr>
        <p:spPr bwMode="auto">
          <a:xfrm>
            <a:off x="6311900" y="4579939"/>
            <a:ext cx="71438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7420" name="Line 11"/>
          <p:cNvSpPr>
            <a:spLocks noChangeShapeType="1"/>
          </p:cNvSpPr>
          <p:nvPr/>
        </p:nvSpPr>
        <p:spPr bwMode="auto">
          <a:xfrm flipH="1">
            <a:off x="6743700" y="4508501"/>
            <a:ext cx="71438" cy="3587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7421" name="Line 12"/>
          <p:cNvSpPr>
            <a:spLocks noChangeShapeType="1"/>
          </p:cNvSpPr>
          <p:nvPr/>
        </p:nvSpPr>
        <p:spPr bwMode="auto">
          <a:xfrm flipH="1">
            <a:off x="7104064" y="4651375"/>
            <a:ext cx="142875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7422" name="Freeform 14"/>
          <p:cNvSpPr>
            <a:spLocks/>
          </p:cNvSpPr>
          <p:nvPr/>
        </p:nvSpPr>
        <p:spPr bwMode="auto">
          <a:xfrm>
            <a:off x="5735638" y="5011739"/>
            <a:ext cx="157162" cy="720725"/>
          </a:xfrm>
          <a:custGeom>
            <a:avLst/>
            <a:gdLst>
              <a:gd name="T0" fmla="*/ 2147483647 w 99"/>
              <a:gd name="T1" fmla="*/ 2147483647 h 454"/>
              <a:gd name="T2" fmla="*/ 2147483647 w 99"/>
              <a:gd name="T3" fmla="*/ 2147483647 h 454"/>
              <a:gd name="T4" fmla="*/ 2147483647 w 99"/>
              <a:gd name="T5" fmla="*/ 0 h 454"/>
              <a:gd name="T6" fmla="*/ 0 60000 65536"/>
              <a:gd name="T7" fmla="*/ 0 60000 65536"/>
              <a:gd name="T8" fmla="*/ 0 60000 65536"/>
              <a:gd name="T9" fmla="*/ 0 w 99"/>
              <a:gd name="T10" fmla="*/ 0 h 454"/>
              <a:gd name="T11" fmla="*/ 99 w 99"/>
              <a:gd name="T12" fmla="*/ 454 h 45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99" h="454">
                <a:moveTo>
                  <a:pt x="99" y="454"/>
                </a:moveTo>
                <a:cubicBezTo>
                  <a:pt x="57" y="378"/>
                  <a:pt x="16" y="303"/>
                  <a:pt x="8" y="227"/>
                </a:cubicBezTo>
                <a:cubicBezTo>
                  <a:pt x="0" y="151"/>
                  <a:pt x="46" y="38"/>
                  <a:pt x="53" y="0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dash"/>
            <a:round/>
            <a:headEnd type="none" w="med" len="med"/>
            <a:tailEnd type="arrow" w="med" len="me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7423" name="Freeform 15"/>
          <p:cNvSpPr>
            <a:spLocks/>
          </p:cNvSpPr>
          <p:nvPr/>
        </p:nvSpPr>
        <p:spPr bwMode="auto">
          <a:xfrm flipH="1" flipV="1">
            <a:off x="7392989" y="4867275"/>
            <a:ext cx="142875" cy="649288"/>
          </a:xfrm>
          <a:custGeom>
            <a:avLst/>
            <a:gdLst>
              <a:gd name="T0" fmla="*/ 2147483647 w 99"/>
              <a:gd name="T1" fmla="*/ 2147483647 h 454"/>
              <a:gd name="T2" fmla="*/ 2147483647 w 99"/>
              <a:gd name="T3" fmla="*/ 2147483647 h 454"/>
              <a:gd name="T4" fmla="*/ 2147483647 w 99"/>
              <a:gd name="T5" fmla="*/ 0 h 454"/>
              <a:gd name="T6" fmla="*/ 0 60000 65536"/>
              <a:gd name="T7" fmla="*/ 0 60000 65536"/>
              <a:gd name="T8" fmla="*/ 0 60000 65536"/>
              <a:gd name="T9" fmla="*/ 0 w 99"/>
              <a:gd name="T10" fmla="*/ 0 h 454"/>
              <a:gd name="T11" fmla="*/ 99 w 99"/>
              <a:gd name="T12" fmla="*/ 454 h 45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99" h="454">
                <a:moveTo>
                  <a:pt x="99" y="454"/>
                </a:moveTo>
                <a:cubicBezTo>
                  <a:pt x="57" y="378"/>
                  <a:pt x="16" y="303"/>
                  <a:pt x="8" y="227"/>
                </a:cubicBezTo>
                <a:cubicBezTo>
                  <a:pt x="0" y="151"/>
                  <a:pt x="46" y="38"/>
                  <a:pt x="53" y="0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dash"/>
            <a:round/>
            <a:headEnd type="none" w="med" len="med"/>
            <a:tailEnd type="arrow" w="med" len="med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17424" name="Text Box 16"/>
          <p:cNvSpPr txBox="1">
            <a:spLocks noChangeArrowheads="1"/>
          </p:cNvSpPr>
          <p:nvPr/>
        </p:nvSpPr>
        <p:spPr bwMode="auto">
          <a:xfrm>
            <a:off x="6527800" y="5799138"/>
            <a:ext cx="865188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TW" sz="1400" b="1">
                <a:ea typeface="新細明體" pitchFamily="18" charset="-120"/>
              </a:rPr>
              <a:t>empty</a:t>
            </a:r>
          </a:p>
        </p:txBody>
      </p:sp>
      <p:sp>
        <p:nvSpPr>
          <p:cNvPr id="17425" name="Text Box 17"/>
          <p:cNvSpPr txBox="1">
            <a:spLocks noChangeArrowheads="1"/>
          </p:cNvSpPr>
          <p:nvPr/>
        </p:nvSpPr>
        <p:spPr bwMode="auto">
          <a:xfrm>
            <a:off x="6300789" y="4497388"/>
            <a:ext cx="865187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TW" sz="1400" b="1">
                <a:ea typeface="新細明體" pitchFamily="18" charset="-120"/>
              </a:rPr>
              <a:t>proc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77049A-3AAA-4A99-8ACD-79E3182F38CB}" type="slidenum">
              <a:rPr lang="zh-TW" altLang="en-US"/>
              <a:pPr>
                <a:defRPr/>
              </a:pPr>
              <a:t>7</a:t>
            </a:fld>
            <a:endParaRPr lang="zh-TW" altLang="en-US"/>
          </a:p>
        </p:txBody>
      </p:sp>
      <p:sp>
        <p:nvSpPr>
          <p:cNvPr id="19459" name="Text Box 4"/>
          <p:cNvSpPr txBox="1">
            <a:spLocks noChangeArrowheads="1"/>
          </p:cNvSpPr>
          <p:nvPr/>
        </p:nvSpPr>
        <p:spPr bwMode="auto">
          <a:xfrm>
            <a:off x="911228" y="3500439"/>
            <a:ext cx="4537073" cy="2862322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0000FF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 </a:t>
            </a:r>
            <a:r>
              <a:rPr lang="en-US" altLang="zh-TW" dirty="0" err="1">
                <a:solidFill>
                  <a:srgbClr val="0000FF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bufManager.c</a:t>
            </a:r>
            <a:endParaRPr lang="en-US" altLang="zh-TW" dirty="0">
              <a:solidFill>
                <a:srgbClr val="0000FF"/>
              </a:solidFill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endParaRPr lang="en-US" altLang="zh-TW" dirty="0">
              <a:solidFill>
                <a:srgbClr val="0000FF"/>
              </a:solidFill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tSduBuf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</a:t>
            </a:r>
            <a:r>
              <a:rPr lang="en-US" altLang="zh-TW" dirty="0" err="1">
                <a:solidFill>
                  <a:srgbClr val="0000FF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pMem</a:t>
            </a:r>
            <a:r>
              <a:rPr lang="en-US" altLang="zh-TW" dirty="0">
                <a:solidFill>
                  <a:srgbClr val="0000FF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;</a:t>
            </a:r>
          </a:p>
          <a:p>
            <a:endParaRPr lang="en-US" altLang="zh-TW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void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getSpaceForSdu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(int **pp)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{</a:t>
            </a:r>
            <a:b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</a:b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*pp = &amp;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pMem.buf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[empty];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 empty = (empty + 1) % SIZE</a:t>
            </a:r>
            <a:b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</a:b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}</a:t>
            </a:r>
            <a:b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</a:br>
            <a:endParaRPr lang="en-US" altLang="zh-TW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</p:txBody>
      </p:sp>
      <p:sp>
        <p:nvSpPr>
          <p:cNvPr id="77829" name="Rectangle 5"/>
          <p:cNvSpPr>
            <a:spLocks noChangeArrowheads="1"/>
          </p:cNvSpPr>
          <p:nvPr/>
        </p:nvSpPr>
        <p:spPr bwMode="auto">
          <a:xfrm>
            <a:off x="911227" y="765175"/>
            <a:ext cx="4537074" cy="2308324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TW" dirty="0">
                <a:solidFill>
                  <a:srgbClr val="0000FF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 </a:t>
            </a:r>
            <a:r>
              <a:rPr lang="en-US" altLang="zh-TW" dirty="0" err="1">
                <a:solidFill>
                  <a:srgbClr val="0000FF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receiveSdu.c</a:t>
            </a:r>
            <a:endParaRPr lang="en-US" altLang="zh-TW" dirty="0">
              <a:solidFill>
                <a:srgbClr val="0000FF"/>
              </a:solidFill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pPr>
              <a:defRPr/>
            </a:pPr>
            <a:endParaRPr lang="en-US" altLang="zh-TW" dirty="0">
              <a:solidFill>
                <a:srgbClr val="0000FF"/>
              </a:solidFill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pPr>
              <a:defRPr/>
            </a:pP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receiveSdu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()</a:t>
            </a:r>
          </a:p>
          <a:p>
            <a:pPr>
              <a:defRPr/>
            </a:pP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{</a:t>
            </a:r>
            <a:b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</a:b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char *p;</a:t>
            </a:r>
            <a:b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</a:b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getSpaceForSdu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(&amp;p);</a:t>
            </a:r>
          </a:p>
          <a:p>
            <a:pPr>
              <a:defRPr/>
            </a:pPr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</a:t>
            </a:r>
            <a:r>
              <a:rPr lang="en-US" altLang="zh-TW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copySduFromHW</a:t>
            </a:r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(p);</a:t>
            </a:r>
            <a:b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</a:b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9461" name="Text Box 6"/>
          <p:cNvSpPr txBox="1">
            <a:spLocks noChangeArrowheads="1"/>
          </p:cNvSpPr>
          <p:nvPr/>
        </p:nvSpPr>
        <p:spPr bwMode="auto">
          <a:xfrm>
            <a:off x="6600826" y="692151"/>
            <a:ext cx="4608512" cy="3139321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0000FF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 </a:t>
            </a:r>
            <a:r>
              <a:rPr lang="en-US" altLang="zh-TW" dirty="0" err="1">
                <a:solidFill>
                  <a:srgbClr val="0000FF"/>
                </a:solidFill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bufManager.h</a:t>
            </a:r>
            <a:endParaRPr lang="en-US" altLang="zh-TW" dirty="0">
              <a:solidFill>
                <a:srgbClr val="0000FF"/>
              </a:solidFill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endParaRPr lang="en-US" altLang="zh-TW" dirty="0">
              <a:solidFill>
                <a:srgbClr val="0000FF"/>
              </a:solidFill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#define SIZE 100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typedef char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Buf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[1024];</a:t>
            </a:r>
          </a:p>
          <a:p>
            <a:endParaRPr lang="en-US" altLang="zh-TW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typedef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struct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tBufSt</a:t>
            </a:r>
            <a:endParaRPr lang="en-US" altLang="zh-TW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{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empty;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int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processing;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  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Buf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buf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[SIZE];</a:t>
            </a:r>
          </a:p>
          <a:p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} </a:t>
            </a:r>
            <a:r>
              <a:rPr lang="en-US" altLang="zh-TW" dirty="0" err="1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tSduBuf</a:t>
            </a:r>
            <a:r>
              <a:rPr lang="en-US" altLang="zh-TW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19462" name="Text Box 6"/>
          <p:cNvSpPr txBox="1">
            <a:spLocks noChangeArrowheads="1"/>
          </p:cNvSpPr>
          <p:nvPr/>
        </p:nvSpPr>
        <p:spPr bwMode="auto">
          <a:xfrm>
            <a:off x="3863976" y="1341439"/>
            <a:ext cx="1800225" cy="301625"/>
          </a:xfrm>
          <a:prstGeom prst="rect">
            <a:avLst/>
          </a:prstGeom>
          <a:solidFill>
            <a:srgbClr val="FFFF99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5000"/>
              </a:lnSpc>
              <a:spcBef>
                <a:spcPct val="50000"/>
              </a:spcBef>
            </a:pPr>
            <a:r>
              <a:rPr lang="en-US" altLang="zh-TW" sz="1600" dirty="0">
                <a:ea typeface="新細明體" pitchFamily="18" charset="-120"/>
              </a:rPr>
              <a:t>Callback or ISR</a:t>
            </a:r>
            <a:endParaRPr lang="en-US" altLang="zh-TW" sz="1600" b="1" dirty="0">
              <a:ea typeface="新細明體" pitchFamily="18" charset="-120"/>
            </a:endParaRPr>
          </a:p>
        </p:txBody>
      </p:sp>
      <p:sp>
        <p:nvSpPr>
          <p:cNvPr id="19463" name="Text Box 6"/>
          <p:cNvSpPr txBox="1">
            <a:spLocks noChangeArrowheads="1"/>
          </p:cNvSpPr>
          <p:nvPr/>
        </p:nvSpPr>
        <p:spPr bwMode="auto">
          <a:xfrm>
            <a:off x="5448301" y="5157789"/>
            <a:ext cx="1800225" cy="301625"/>
          </a:xfrm>
          <a:prstGeom prst="rect">
            <a:avLst/>
          </a:prstGeom>
          <a:solidFill>
            <a:srgbClr val="FFFF99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5000"/>
              </a:lnSpc>
              <a:spcBef>
                <a:spcPct val="50000"/>
              </a:spcBef>
            </a:pPr>
            <a:r>
              <a:rPr lang="en-US" altLang="zh-TW" sz="1600">
                <a:ea typeface="新細明體" pitchFamily="18" charset="-120"/>
              </a:rPr>
              <a:t>Ring buffer usage</a:t>
            </a:r>
            <a:endParaRPr lang="en-US" altLang="zh-TW" sz="1600" b="1">
              <a:ea typeface="新細明體" pitchFamily="18" charset="-120"/>
            </a:endParaRPr>
          </a:p>
        </p:txBody>
      </p:sp>
      <p:sp>
        <p:nvSpPr>
          <p:cNvPr id="19464" name="Text Box 6"/>
          <p:cNvSpPr txBox="1">
            <a:spLocks noChangeArrowheads="1"/>
          </p:cNvSpPr>
          <p:nvPr/>
        </p:nvSpPr>
        <p:spPr bwMode="auto">
          <a:xfrm>
            <a:off x="9513204" y="3244851"/>
            <a:ext cx="1800225" cy="511175"/>
          </a:xfrm>
          <a:prstGeom prst="rect">
            <a:avLst/>
          </a:prstGeom>
          <a:solidFill>
            <a:srgbClr val="FFFF99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5000"/>
              </a:lnSpc>
              <a:spcBef>
                <a:spcPct val="50000"/>
              </a:spcBef>
            </a:pPr>
            <a:r>
              <a:rPr lang="en-US" altLang="zh-TW" sz="1600" dirty="0">
                <a:ea typeface="新細明體" pitchFamily="18" charset="-120"/>
              </a:rPr>
              <a:t>Ring buffer implementation</a:t>
            </a:r>
            <a:endParaRPr lang="en-US" altLang="zh-TW" sz="1600" b="1" dirty="0">
              <a:ea typeface="新細明體" pitchFamily="18" charset="-12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W11-on-site assignment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481138"/>
            <a:ext cx="9372600" cy="4900190"/>
          </a:xfrm>
        </p:spPr>
        <p:txBody>
          <a:bodyPr/>
          <a:lstStyle/>
          <a:p>
            <a:r>
              <a:rPr lang="en-US" altLang="zh-TW" dirty="0"/>
              <a:t>Use the provided </a:t>
            </a:r>
            <a:r>
              <a:rPr lang="en-US" altLang="zh-TW" dirty="0" err="1"/>
              <a:t>stack.c</a:t>
            </a:r>
            <a:r>
              <a:rPr lang="en-US" altLang="zh-TW" dirty="0"/>
              <a:t> to implement your own stack API</a:t>
            </a:r>
          </a:p>
          <a:p>
            <a:r>
              <a:rPr lang="en-US" altLang="zh-TW" dirty="0"/>
              <a:t>Use pointer to pointer to allocate memory</a:t>
            </a:r>
          </a:p>
          <a:p>
            <a:r>
              <a:rPr lang="en-US" altLang="zh-TW" dirty="0">
                <a:solidFill>
                  <a:srgbClr val="0000FF"/>
                </a:solidFill>
              </a:rPr>
              <a:t>You can have only two malloc in your entire program</a:t>
            </a:r>
          </a:p>
          <a:p>
            <a:pPr lvl="1"/>
            <a:r>
              <a:rPr lang="en-US" altLang="zh-TW" dirty="0">
                <a:solidFill>
                  <a:srgbClr val="0000FF"/>
                </a:solidFill>
              </a:rPr>
              <a:t>One is for allocating stack header</a:t>
            </a:r>
          </a:p>
          <a:p>
            <a:pPr lvl="1"/>
            <a:r>
              <a:rPr lang="en-US" altLang="zh-TW" dirty="0">
                <a:solidFill>
                  <a:srgbClr val="0000FF"/>
                </a:solidFill>
              </a:rPr>
              <a:t>The other is for allocating stack body</a:t>
            </a:r>
          </a:p>
          <a:p>
            <a:r>
              <a:rPr lang="en-US" altLang="zh-TW" dirty="0"/>
              <a:t>See the attachments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8</a:t>
            </a:fld>
            <a:endParaRPr lang="zh-TW" altLang="en-US"/>
          </a:p>
        </p:txBody>
      </p:sp>
      <p:graphicFrame>
        <p:nvGraphicFramePr>
          <p:cNvPr id="6" name="物件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6457393"/>
              </p:ext>
            </p:extLst>
          </p:nvPr>
        </p:nvGraphicFramePr>
        <p:xfrm>
          <a:off x="1898962" y="4684371"/>
          <a:ext cx="696367" cy="978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封裝程式殼層物件" showAsIcon="1" r:id="rId3" imgW="375840" imgH="528120" progId="Package">
                  <p:embed/>
                </p:oleObj>
              </mc:Choice>
              <mc:Fallback>
                <p:oleObj name="封裝程式殼層物件" showAsIcon="1" r:id="rId3" imgW="375840" imgH="5281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98962" y="4684371"/>
                        <a:ext cx="696367" cy="978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物件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7051976"/>
              </p:ext>
            </p:extLst>
          </p:nvPr>
        </p:nvGraphicFramePr>
        <p:xfrm>
          <a:off x="4476249" y="4772503"/>
          <a:ext cx="745182" cy="9293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封裝程式殼層物件" showAsIcon="1" r:id="rId5" imgW="424080" imgH="528120" progId="Package">
                  <p:embed/>
                </p:oleObj>
              </mc:Choice>
              <mc:Fallback>
                <p:oleObj name="封裝程式殼層物件" showAsIcon="1" r:id="rId5" imgW="424080" imgH="5281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76249" y="4772503"/>
                        <a:ext cx="745182" cy="9293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物件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1479784"/>
              </p:ext>
            </p:extLst>
          </p:nvPr>
        </p:nvGraphicFramePr>
        <p:xfrm>
          <a:off x="3697084" y="4797153"/>
          <a:ext cx="626368" cy="8800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封裝程式殼層物件" showAsIcon="1" r:id="rId7" imgW="375840" imgH="528120" progId="Package">
                  <p:embed/>
                </p:oleObj>
              </mc:Choice>
              <mc:Fallback>
                <p:oleObj name="封裝程式殼層物件" showAsIcon="1" r:id="rId7" imgW="375840" imgH="5281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697084" y="4797153"/>
                        <a:ext cx="626368" cy="8800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物件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5276435"/>
              </p:ext>
            </p:extLst>
          </p:nvPr>
        </p:nvGraphicFramePr>
        <p:xfrm>
          <a:off x="5390996" y="4797153"/>
          <a:ext cx="720080" cy="865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封裝程式殼層物件" showAsIcon="1" r:id="rId9" imgW="439920" imgH="528120" progId="Package">
                  <p:embed/>
                </p:oleObj>
              </mc:Choice>
              <mc:Fallback>
                <p:oleObj name="封裝程式殼層物件" showAsIcon="1" r:id="rId9" imgW="439920" imgH="5281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390996" y="4797153"/>
                        <a:ext cx="720080" cy="865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物件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2212457"/>
              </p:ext>
            </p:extLst>
          </p:nvPr>
        </p:nvGraphicFramePr>
        <p:xfrm>
          <a:off x="2848810" y="4771039"/>
          <a:ext cx="648072" cy="8917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封裝程式殼層物件" showAsIcon="1" r:id="rId11" imgW="384120" imgH="528120" progId="Package">
                  <p:embed/>
                </p:oleObj>
              </mc:Choice>
              <mc:Fallback>
                <p:oleObj name="封裝程式殼層物件" showAsIcon="1" r:id="rId11" imgW="384120" imgH="5281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848810" y="4771039"/>
                        <a:ext cx="648072" cy="8917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6520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FD575D3-BAE9-E34E-ABA8-8CCA39DC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9</a:t>
            </a:fld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B826806-11F7-F248-B9A1-66BD96C2FC6C}"/>
              </a:ext>
            </a:extLst>
          </p:cNvPr>
          <p:cNvSpPr/>
          <p:nvPr/>
        </p:nvSpPr>
        <p:spPr>
          <a:xfrm>
            <a:off x="1847528" y="1268760"/>
            <a:ext cx="1440160" cy="10081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>
                <a:solidFill>
                  <a:schemeClr val="tx1"/>
                </a:solidFill>
              </a:rPr>
              <a:t>tStack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AF49F69-D418-0744-8936-ECB683213849}"/>
              </a:ext>
            </a:extLst>
          </p:cNvPr>
          <p:cNvSpPr/>
          <p:nvPr/>
        </p:nvSpPr>
        <p:spPr>
          <a:xfrm>
            <a:off x="4511824" y="1452166"/>
            <a:ext cx="936104" cy="6413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>
                <a:solidFill>
                  <a:schemeClr val="tx1"/>
                </a:solidFill>
              </a:rPr>
              <a:t>tNode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CD304D5-0C6D-CD44-88E0-C1E87EAE5CEA}"/>
              </a:ext>
            </a:extLst>
          </p:cNvPr>
          <p:cNvSpPr/>
          <p:nvPr/>
        </p:nvSpPr>
        <p:spPr>
          <a:xfrm>
            <a:off x="6204012" y="1468734"/>
            <a:ext cx="936104" cy="6413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>
                <a:solidFill>
                  <a:schemeClr val="tx1"/>
                </a:solidFill>
              </a:rPr>
              <a:t>tNode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38F1840-0BAB-5F47-810A-CC5D28747D81}"/>
              </a:ext>
            </a:extLst>
          </p:cNvPr>
          <p:cNvSpPr/>
          <p:nvPr/>
        </p:nvSpPr>
        <p:spPr>
          <a:xfrm>
            <a:off x="7896200" y="1452166"/>
            <a:ext cx="936104" cy="6413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>
                <a:solidFill>
                  <a:schemeClr val="tx1"/>
                </a:solidFill>
              </a:rPr>
              <a:t>tNode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1444C7D-F8D8-7C4B-A7A8-AA6D3FCF8184}"/>
              </a:ext>
            </a:extLst>
          </p:cNvPr>
          <p:cNvSpPr/>
          <p:nvPr/>
        </p:nvSpPr>
        <p:spPr>
          <a:xfrm>
            <a:off x="4050722" y="4781102"/>
            <a:ext cx="4997606" cy="6413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B68E5258-2293-244A-A49D-C8E167D6921B}"/>
              </a:ext>
            </a:extLst>
          </p:cNvPr>
          <p:cNvCxnSpPr/>
          <p:nvPr/>
        </p:nvCxnSpPr>
        <p:spPr>
          <a:xfrm>
            <a:off x="4727848" y="4781102"/>
            <a:ext cx="0" cy="641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2008F59B-4E51-7547-9DA9-CF024E6D8895}"/>
              </a:ext>
            </a:extLst>
          </p:cNvPr>
          <p:cNvCxnSpPr/>
          <p:nvPr/>
        </p:nvCxnSpPr>
        <p:spPr>
          <a:xfrm>
            <a:off x="5410345" y="4781102"/>
            <a:ext cx="0" cy="641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07C4AB4C-3837-0C4A-AF66-EF05815DB3B0}"/>
              </a:ext>
            </a:extLst>
          </p:cNvPr>
          <p:cNvCxnSpPr/>
          <p:nvPr/>
        </p:nvCxnSpPr>
        <p:spPr>
          <a:xfrm>
            <a:off x="6096000" y="4781102"/>
            <a:ext cx="0" cy="641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76E3A3D8-253C-944A-B9BA-7E8E6554AF35}"/>
              </a:ext>
            </a:extLst>
          </p:cNvPr>
          <p:cNvSpPr txBox="1"/>
          <p:nvPr/>
        </p:nvSpPr>
        <p:spPr>
          <a:xfrm>
            <a:off x="5759977" y="5589240"/>
            <a:ext cx="13928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TW" dirty="0" err="1">
                <a:solidFill>
                  <a:schemeClr val="tx1"/>
                </a:solidFill>
              </a:rPr>
              <a:t>tTypeScore</a:t>
            </a:r>
            <a:endParaRPr lang="zh-TW" altLang="en-US" dirty="0"/>
          </a:p>
        </p:txBody>
      </p:sp>
      <p:cxnSp>
        <p:nvCxnSpPr>
          <p:cNvPr id="16" name="直線接點 15">
            <a:extLst>
              <a:ext uri="{FF2B5EF4-FFF2-40B4-BE49-F238E27FC236}">
                <a16:creationId xmlns:a16="http://schemas.microsoft.com/office/drawing/2014/main" id="{2C88024C-FE2C-244C-B745-4278A9DE61E0}"/>
              </a:ext>
            </a:extLst>
          </p:cNvPr>
          <p:cNvCxnSpPr/>
          <p:nvPr/>
        </p:nvCxnSpPr>
        <p:spPr>
          <a:xfrm>
            <a:off x="8364252" y="4781102"/>
            <a:ext cx="0" cy="641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0368EAAA-E3CD-F947-B408-92E58BB51E60}"/>
              </a:ext>
            </a:extLst>
          </p:cNvPr>
          <p:cNvCxnSpPr/>
          <p:nvPr/>
        </p:nvCxnSpPr>
        <p:spPr>
          <a:xfrm>
            <a:off x="6672064" y="5101752"/>
            <a:ext cx="1044116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直線箭頭接點 19">
            <a:extLst>
              <a:ext uri="{FF2B5EF4-FFF2-40B4-BE49-F238E27FC236}">
                <a16:creationId xmlns:a16="http://schemas.microsoft.com/office/drawing/2014/main" id="{978D734F-1684-2342-AEC0-EA14F8ED59D8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3287688" y="1772816"/>
            <a:ext cx="12241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箭頭接點 20">
            <a:extLst>
              <a:ext uri="{FF2B5EF4-FFF2-40B4-BE49-F238E27FC236}">
                <a16:creationId xmlns:a16="http://schemas.microsoft.com/office/drawing/2014/main" id="{8D54CF5F-258C-4B40-B6AD-354304DEC93B}"/>
              </a:ext>
            </a:extLst>
          </p:cNvPr>
          <p:cNvCxnSpPr>
            <a:cxnSpLocks/>
          </p:cNvCxnSpPr>
          <p:nvPr/>
        </p:nvCxnSpPr>
        <p:spPr>
          <a:xfrm>
            <a:off x="5447928" y="1789384"/>
            <a:ext cx="7116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箭頭接點 23">
            <a:extLst>
              <a:ext uri="{FF2B5EF4-FFF2-40B4-BE49-F238E27FC236}">
                <a16:creationId xmlns:a16="http://schemas.microsoft.com/office/drawing/2014/main" id="{0FA7E876-5E13-1A43-9E76-E5259EA01BB3}"/>
              </a:ext>
            </a:extLst>
          </p:cNvPr>
          <p:cNvCxnSpPr>
            <a:cxnSpLocks/>
          </p:cNvCxnSpPr>
          <p:nvPr/>
        </p:nvCxnSpPr>
        <p:spPr>
          <a:xfrm>
            <a:off x="7152796" y="1789384"/>
            <a:ext cx="7116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曲線接點 25">
            <a:extLst>
              <a:ext uri="{FF2B5EF4-FFF2-40B4-BE49-F238E27FC236}">
                <a16:creationId xmlns:a16="http://schemas.microsoft.com/office/drawing/2014/main" id="{B4971320-BA83-8044-8594-B69A63E4D94E}"/>
              </a:ext>
            </a:extLst>
          </p:cNvPr>
          <p:cNvCxnSpPr>
            <a:cxnSpLocks/>
            <a:stCxn id="6" idx="2"/>
          </p:cNvCxnSpPr>
          <p:nvPr/>
        </p:nvCxnSpPr>
        <p:spPr>
          <a:xfrm rot="5400000">
            <a:off x="3321999" y="2995259"/>
            <a:ext cx="2559670" cy="75608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曲線接點 27">
            <a:extLst>
              <a:ext uri="{FF2B5EF4-FFF2-40B4-BE49-F238E27FC236}">
                <a16:creationId xmlns:a16="http://schemas.microsoft.com/office/drawing/2014/main" id="{965A47D8-6C41-A040-849B-D6C4892836C2}"/>
              </a:ext>
            </a:extLst>
          </p:cNvPr>
          <p:cNvCxnSpPr>
            <a:cxnSpLocks/>
            <a:stCxn id="7" idx="2"/>
          </p:cNvCxnSpPr>
          <p:nvPr/>
        </p:nvCxnSpPr>
        <p:spPr>
          <a:xfrm rot="5400000">
            <a:off x="4599424" y="2580496"/>
            <a:ext cx="2543102" cy="160217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曲線接點 29">
            <a:extLst>
              <a:ext uri="{FF2B5EF4-FFF2-40B4-BE49-F238E27FC236}">
                <a16:creationId xmlns:a16="http://schemas.microsoft.com/office/drawing/2014/main" id="{B9F0475F-6FB5-9448-9EFD-DFC86360EE4F}"/>
              </a:ext>
            </a:extLst>
          </p:cNvPr>
          <p:cNvCxnSpPr>
            <a:cxnSpLocks/>
            <a:stCxn id="8" idx="2"/>
          </p:cNvCxnSpPr>
          <p:nvPr/>
        </p:nvCxnSpPr>
        <p:spPr>
          <a:xfrm rot="5400000">
            <a:off x="5806992" y="2112444"/>
            <a:ext cx="2576238" cy="253828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5A599763-2D3F-4543-BB7A-598EC5B22626}"/>
              </a:ext>
            </a:extLst>
          </p:cNvPr>
          <p:cNvSpPr txBox="1"/>
          <p:nvPr/>
        </p:nvSpPr>
        <p:spPr>
          <a:xfrm>
            <a:off x="3577029" y="3012253"/>
            <a:ext cx="13928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TW" dirty="0" err="1"/>
              <a:t>data_ptr</a:t>
            </a:r>
            <a:endParaRPr lang="en" altLang="zh-TW" dirty="0"/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66CDA49B-8473-8E47-BB0F-C66C6EC04481}"/>
              </a:ext>
            </a:extLst>
          </p:cNvPr>
          <p:cNvSpPr txBox="1"/>
          <p:nvPr/>
        </p:nvSpPr>
        <p:spPr>
          <a:xfrm>
            <a:off x="5281768" y="2883286"/>
            <a:ext cx="13928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TW" dirty="0" err="1"/>
              <a:t>data_ptr</a:t>
            </a:r>
            <a:endParaRPr lang="en" altLang="zh-TW" dirty="0"/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3583EFEC-3210-524C-A551-6E6A670ACF5E}"/>
              </a:ext>
            </a:extLst>
          </p:cNvPr>
          <p:cNvSpPr txBox="1"/>
          <p:nvPr/>
        </p:nvSpPr>
        <p:spPr>
          <a:xfrm>
            <a:off x="7095111" y="2566668"/>
            <a:ext cx="13928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TW" dirty="0" err="1"/>
              <a:t>data_ptr</a:t>
            </a:r>
            <a:endParaRPr lang="en" altLang="zh-TW" dirty="0"/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D2CD530E-47CC-CB42-845D-2AFB06741503}"/>
              </a:ext>
            </a:extLst>
          </p:cNvPr>
          <p:cNvSpPr txBox="1"/>
          <p:nvPr/>
        </p:nvSpPr>
        <p:spPr>
          <a:xfrm>
            <a:off x="5485408" y="1354802"/>
            <a:ext cx="6964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TW" dirty="0"/>
              <a:t>next</a:t>
            </a:r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4B74E269-45B1-D14C-A5DE-EB1772CF1934}"/>
              </a:ext>
            </a:extLst>
          </p:cNvPr>
          <p:cNvSpPr txBox="1"/>
          <p:nvPr/>
        </p:nvSpPr>
        <p:spPr>
          <a:xfrm>
            <a:off x="7202331" y="1364353"/>
            <a:ext cx="6964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TW" dirty="0"/>
              <a:t>next</a:t>
            </a:r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5190D116-1988-2D46-93BF-8753D6067B53}"/>
              </a:ext>
            </a:extLst>
          </p:cNvPr>
          <p:cNvSpPr txBox="1"/>
          <p:nvPr/>
        </p:nvSpPr>
        <p:spPr>
          <a:xfrm>
            <a:off x="3605451" y="1334469"/>
            <a:ext cx="6964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TW" dirty="0"/>
              <a:t>head</a:t>
            </a:r>
          </a:p>
        </p:txBody>
      </p:sp>
    </p:spTree>
    <p:extLst>
      <p:ext uri="{BB962C8B-B14F-4D97-AF65-F5344CB8AC3E}">
        <p14:creationId xmlns:p14="http://schemas.microsoft.com/office/powerpoint/2010/main" val="4259614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73409</TotalTime>
  <Words>884</Words>
  <Application>Microsoft Macintosh PowerPoint</Application>
  <PresentationFormat>寬螢幕</PresentationFormat>
  <Paragraphs>206</Paragraphs>
  <Slides>11</Slides>
  <Notes>4</Notes>
  <HiddenSlides>0</HiddenSlides>
  <MMClips>0</MMClips>
  <ScaleCrop>false</ScaleCrop>
  <HeadingPairs>
    <vt:vector size="8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Consolas</vt:lpstr>
      <vt:lpstr>Office 佈景主題</vt:lpstr>
      <vt:lpstr>封裝程式殼層物件</vt:lpstr>
      <vt:lpstr>Topic 9: Pointer to pointer</vt:lpstr>
      <vt:lpstr>call by value                           call by address</vt:lpstr>
      <vt:lpstr>Can allocate?</vt:lpstr>
      <vt:lpstr>Pointer to pointer **p</vt:lpstr>
      <vt:lpstr>PowerPoint 簡報</vt:lpstr>
      <vt:lpstr>A use case of pointer to pointer</vt:lpstr>
      <vt:lpstr>PowerPoint 簡報</vt:lpstr>
      <vt:lpstr>W11-on-site assignment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BearTwo</dc:creator>
  <cp:lastModifiedBy>Microsoft Office User</cp:lastModifiedBy>
  <cp:revision>1676</cp:revision>
  <dcterms:created xsi:type="dcterms:W3CDTF">2011-03-12T13:25:31Z</dcterms:created>
  <dcterms:modified xsi:type="dcterms:W3CDTF">2023-11-18T02:26:59Z</dcterms:modified>
</cp:coreProperties>
</file>